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417" r:id="rId2"/>
    <p:sldId id="436" r:id="rId3"/>
    <p:sldId id="421" r:id="rId4"/>
    <p:sldId id="444" r:id="rId5"/>
    <p:sldId id="441" r:id="rId6"/>
    <p:sldId id="439" r:id="rId7"/>
    <p:sldId id="442" r:id="rId8"/>
    <p:sldId id="443" r:id="rId9"/>
    <p:sldId id="410" r:id="rId10"/>
    <p:sldId id="448" r:id="rId11"/>
    <p:sldId id="411" r:id="rId12"/>
    <p:sldId id="423" r:id="rId13"/>
    <p:sldId id="424" r:id="rId14"/>
    <p:sldId id="440" r:id="rId15"/>
    <p:sldId id="438" r:id="rId16"/>
    <p:sldId id="457" r:id="rId17"/>
    <p:sldId id="425" r:id="rId18"/>
    <p:sldId id="427" r:id="rId19"/>
    <p:sldId id="445" r:id="rId20"/>
    <p:sldId id="434" r:id="rId21"/>
    <p:sldId id="359" r:id="rId22"/>
    <p:sldId id="428" r:id="rId23"/>
    <p:sldId id="435" r:id="rId24"/>
    <p:sldId id="447" r:id="rId25"/>
    <p:sldId id="446" r:id="rId26"/>
    <p:sldId id="430" r:id="rId27"/>
    <p:sldId id="404" r:id="rId28"/>
    <p:sldId id="453" r:id="rId29"/>
    <p:sldId id="449" r:id="rId30"/>
    <p:sldId id="356" r:id="rId31"/>
    <p:sldId id="454" r:id="rId32"/>
    <p:sldId id="456" r:id="rId33"/>
    <p:sldId id="366" r:id="rId34"/>
    <p:sldId id="368" r:id="rId35"/>
    <p:sldId id="369" r:id="rId36"/>
    <p:sldId id="370" r:id="rId37"/>
    <p:sldId id="371" r:id="rId38"/>
    <p:sldId id="372" r:id="rId39"/>
    <p:sldId id="455" r:id="rId40"/>
    <p:sldId id="373" r:id="rId41"/>
    <p:sldId id="374" r:id="rId42"/>
    <p:sldId id="451" r:id="rId43"/>
    <p:sldId id="405" r:id="rId44"/>
    <p:sldId id="452" r:id="rId45"/>
    <p:sldId id="386" r:id="rId46"/>
    <p:sldId id="387" r:id="rId47"/>
    <p:sldId id="388" r:id="rId48"/>
    <p:sldId id="389" r:id="rId49"/>
    <p:sldId id="390" r:id="rId50"/>
    <p:sldId id="391" r:id="rId51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09AF"/>
    <a:srgbClr val="320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89"/>
    <p:restoredTop sz="94486" autoAdjust="0"/>
  </p:normalViewPr>
  <p:slideViewPr>
    <p:cSldViewPr>
      <p:cViewPr varScale="1">
        <p:scale>
          <a:sx n="108" d="100"/>
          <a:sy n="108" d="100"/>
        </p:scale>
        <p:origin x="864" y="1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33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18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483FE-1C75-4C0E-94EA-7CA64890BE66}" type="datetimeFigureOut">
              <a:rPr lang="en-US" smtClean="0"/>
              <a:pPr/>
              <a:t>10/22/21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D2E65-3679-47D4-97E2-DE1AB93850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971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A5E92A9-E9A6-4CBA-8924-4EDCE621F4F1}" type="datetimeFigureOut">
              <a:rPr lang="en-US" smtClean="0"/>
              <a:pPr/>
              <a:t>10/22/21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53599F7-A18F-49EF-99DF-6890E6C583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04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99F7-A18F-49EF-99DF-6890E6C583E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64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36576" y="606856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68568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438400" y="6019800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086600" y="6019800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vi-VN"/>
              <a:t>Chương 3 – Kỹ thuật mã hóa nguồn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228600" y="62484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3 – Kỹ thuật mã hóa nguồn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vi-VN"/>
              <a:t>Chương 3 – Kỹ thuật mã hóa nguồn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927475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8075" y="1905000"/>
            <a:ext cx="3927475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245225"/>
            <a:ext cx="190182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Chương 3 – Kỹ thuật mã hóa nguồn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7375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74F3F4-E452-471B-AA27-2F5D17876CDD}" type="slidenum">
              <a:rPr lang="vi-VN"/>
              <a:pPr>
                <a:defRPr/>
              </a:pPr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94839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38200" y="1905000"/>
            <a:ext cx="8007350" cy="4191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245225"/>
            <a:ext cx="190182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Chương 3 – Kỹ thuật mã hóa nguồn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7375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169807-360F-4256-9E09-E2D7FD787D97}" type="slidenum">
              <a:rPr lang="vi-VN"/>
              <a:pPr>
                <a:defRPr/>
              </a:pPr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26698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>
            <a:normAutofit/>
          </a:bodyPr>
          <a:lstStyle>
            <a:lvl1pPr algn="ctr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416675"/>
            <a:ext cx="8686800" cy="365125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vi-VN" dirty="0"/>
              <a:t>Chương </a:t>
            </a:r>
            <a:r>
              <a:rPr lang="en-US" dirty="0"/>
              <a:t>3</a:t>
            </a:r>
            <a:r>
              <a:rPr lang="vi-VN" dirty="0"/>
              <a:t> – Kỹ thuật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nguồn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>
            <a:noAutofit/>
          </a:bodyPr>
          <a:lstStyle>
            <a:lvl1pPr>
              <a:defRPr sz="16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28600" y="1219200"/>
            <a:ext cx="8686800" cy="5105400"/>
          </a:xfrm>
        </p:spPr>
        <p:txBody>
          <a:bodyPr/>
          <a:lstStyle>
            <a:lvl1pPr>
              <a:defRPr sz="2000" b="0">
                <a:latin typeface="Times New Roman" pitchFamily="18" charset="0"/>
                <a:cs typeface="Times New Roman" pitchFamily="18" charset="0"/>
              </a:defRPr>
            </a:lvl1pPr>
            <a:lvl2pPr>
              <a:defRPr sz="1900"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7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vi-VN"/>
              <a:t>Chương 3 – Kỹ thuật mã hóa nguồn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vi-VN"/>
              <a:t>Chương 3 – Kỹ thuật mã hóa nguồn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vi-VN"/>
              <a:t>Chương 3 – Kỹ thuật mã hóa nguồn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3 – Kỹ thuật mã hóa nguồn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3 – Kỹ thuật mã hóa nguồn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3 – Kỹ thuật mã hóa nguồn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vi-VN"/>
              <a:t>Chương 3 – Kỹ thuật mã hóa nguồn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62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28600" y="1295400"/>
            <a:ext cx="8686800" cy="5029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28600" y="6416675"/>
            <a:ext cx="8686800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 i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vi-VN" dirty="0"/>
              <a:t>Chương </a:t>
            </a:r>
            <a:r>
              <a:rPr lang="en-US" dirty="0"/>
              <a:t>3</a:t>
            </a:r>
            <a:r>
              <a:rPr lang="vi-VN" dirty="0"/>
              <a:t> – Kỹ thuật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nguồn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1440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91440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914400"/>
            <a:ext cx="533400" cy="244476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6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3600" b="1" kern="1200">
          <a:solidFill>
            <a:schemeClr val="tx2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rgbClr val="2909AF"/>
        </a:buClr>
        <a:buSzPct val="60000"/>
        <a:buFont typeface="Wingdings" pitchFamily="2" charset="2"/>
        <a:buChar char="q"/>
        <a:defRPr kumimoji="0"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640080" indent="-274320" algn="l" rtl="0" eaLnBrk="1" latinLnBrk="0" hangingPunct="1">
        <a:spcBef>
          <a:spcPts val="550"/>
        </a:spcBef>
        <a:buClr>
          <a:srgbClr val="2909AF"/>
        </a:buClr>
        <a:buSzPct val="100000"/>
        <a:buFont typeface="Wingdings" pitchFamily="2" charset="2"/>
        <a:buChar char="§"/>
        <a:defRPr kumimoji="0" sz="19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914400" indent="-228600" algn="l" rtl="0" eaLnBrk="1" latinLnBrk="0" hangingPunct="1">
        <a:spcBef>
          <a:spcPts val="500"/>
        </a:spcBef>
        <a:buClr>
          <a:srgbClr val="2909AF"/>
        </a:buClr>
        <a:buSzPct val="75000"/>
        <a:buFont typeface="Courier New" pitchFamily="49" charset="0"/>
        <a:buChar char="o"/>
        <a:defRPr kumimoji="0"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371600" indent="-228600" algn="l" rtl="0" eaLnBrk="1" latinLnBrk="0" hangingPunct="1">
        <a:spcBef>
          <a:spcPts val="400"/>
        </a:spcBef>
        <a:buClr>
          <a:srgbClr val="2909AF"/>
        </a:buClr>
        <a:buSzPct val="75000"/>
        <a:buFont typeface="Times New Roman" pitchFamily="18" charset="0"/>
        <a:buChar char="+"/>
        <a:defRPr kumimoji="0" sz="17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1828800" indent="-228600" algn="l" rtl="0" eaLnBrk="1" latinLnBrk="0" hangingPunct="1">
        <a:spcBef>
          <a:spcPts val="400"/>
        </a:spcBef>
        <a:buClr>
          <a:srgbClr val="2909AF"/>
        </a:buClr>
        <a:buSzPct val="65000"/>
        <a:buFont typeface="Arial" pitchFamily="34" charset="0"/>
        <a:buChar char="•"/>
        <a:defRPr kumimoji="0"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1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5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5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8153400" cy="2133600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4000" b="1" cap="all" dirty="0" err="1">
                <a:solidFill>
                  <a:srgbClr val="FF0000"/>
                </a:solidFill>
                <a:latin typeface="Arial"/>
                <a:cs typeface="Arial"/>
              </a:rPr>
              <a:t>Chương</a:t>
            </a:r>
            <a:r>
              <a:rPr lang="en-US" sz="4000" b="1" cap="all" dirty="0">
                <a:solidFill>
                  <a:srgbClr val="FF0000"/>
                </a:solidFill>
                <a:latin typeface="Arial"/>
                <a:cs typeface="Arial"/>
              </a:rPr>
              <a:t> 3: </a:t>
            </a:r>
            <a:br>
              <a:rPr lang="en-US" sz="4000" b="1" cap="all" dirty="0">
                <a:solidFill>
                  <a:srgbClr val="FF0000"/>
                </a:solidFill>
                <a:latin typeface="Arial"/>
                <a:cs typeface="Arial"/>
              </a:rPr>
            </a:br>
            <a:r>
              <a:rPr lang="en-US" sz="4000" b="1" cap="all" dirty="0">
                <a:solidFill>
                  <a:srgbClr val="FF0000"/>
                </a:solidFill>
                <a:latin typeface="Arial"/>
                <a:cs typeface="Arial"/>
              </a:rPr>
              <a:t>KỸ </a:t>
            </a:r>
            <a:r>
              <a:rPr lang="en-US" sz="4000" b="1" cap="all" dirty="0" err="1">
                <a:solidFill>
                  <a:srgbClr val="FF0000"/>
                </a:solidFill>
                <a:latin typeface="Arial"/>
                <a:cs typeface="Arial"/>
              </a:rPr>
              <a:t>thuật</a:t>
            </a:r>
            <a:r>
              <a:rPr lang="en-US" sz="4000" b="1" cap="all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4000" dirty="0">
                <a:solidFill>
                  <a:srgbClr val="FF0000"/>
                </a:solidFill>
                <a:latin typeface="Arial"/>
                <a:cs typeface="Arial"/>
              </a:rPr>
              <a:t>MÃ HÓA NGUỒN</a:t>
            </a:r>
            <a:endParaRPr lang="en-US" sz="4000" b="1" dirty="0">
              <a:solidFill>
                <a:srgbClr val="3200C0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838200" cy="381000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07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81000" y="152400"/>
            <a:ext cx="8385175" cy="914400"/>
          </a:xfrm>
        </p:spPr>
        <p:txBody>
          <a:bodyPr/>
          <a:lstStyle/>
          <a:p>
            <a:r>
              <a:rPr lang="en-US" sz="3200" dirty="0" err="1">
                <a:latin typeface="Arial"/>
                <a:cs typeface="Arial"/>
              </a:rPr>
              <a:t>Khái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niệm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lượng</a:t>
            </a:r>
            <a:r>
              <a:rPr lang="en-US" sz="3200" dirty="0">
                <a:latin typeface="Arial"/>
                <a:cs typeface="Arial"/>
              </a:rPr>
              <a:t> tin</a:t>
            </a:r>
            <a:endParaRPr lang="vi-VN" sz="3200" dirty="0">
              <a:latin typeface="Arial"/>
              <a:cs typeface="Arial"/>
            </a:endParaRPr>
          </a:p>
        </p:txBody>
      </p:sp>
      <p:sp>
        <p:nvSpPr>
          <p:cNvPr id="32153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52400" y="1143000"/>
            <a:ext cx="8839200" cy="5562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Lượng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in (</a:t>
            </a:r>
            <a:r>
              <a:rPr lang="en-US" sz="2200" i="1" dirty="0">
                <a:solidFill>
                  <a:srgbClr val="000066"/>
                </a:solidFill>
                <a:effectLst/>
                <a:latin typeface="Arial"/>
                <a:cs typeface="Arial"/>
              </a:rPr>
              <a:t>amount of information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)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trong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một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bản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tin:</a:t>
            </a: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Ở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mức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cú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pháp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(syntactic):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bản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là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chuỗi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ký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tự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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lượng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là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số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bit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cần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thiết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để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mã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hoá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bản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tin 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bản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càng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dài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thì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lượng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càng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lớn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Ở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mức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ngữ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nghĩa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(semantic):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bản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phải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mang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đến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thông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mới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cho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người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nhận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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bản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càng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bất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ngờ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thì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lượng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càng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lớn</a:t>
            </a:r>
            <a:endParaRPr lang="en-US" sz="2200" dirty="0">
              <a:solidFill>
                <a:srgbClr val="000066"/>
              </a:solidFill>
              <a:latin typeface="Arial"/>
              <a:cs typeface="Arial"/>
              <a:sym typeface="Wingdings" pitchFamily="2" charset="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charset="0"/>
              </a:rPr>
              <a:t>V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í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dụ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bản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dự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báo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thời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tiết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ở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Sahara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với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2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sự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kiện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“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Có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mưa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”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“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Không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mưa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”.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Ở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mức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“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ngữ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nghĩa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”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thì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: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Lượng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chứa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trong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bản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“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có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mưa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”: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cao</a:t>
            </a: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Lượng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chứa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trong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bản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“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không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mưa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”: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thấp</a:t>
            </a: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10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1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1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1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1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1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1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1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1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1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1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53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81000" y="152400"/>
            <a:ext cx="8385175" cy="914400"/>
          </a:xfrm>
        </p:spPr>
        <p:txBody>
          <a:bodyPr/>
          <a:lstStyle/>
          <a:p>
            <a:r>
              <a:rPr lang="en-US" sz="3200" dirty="0" err="1">
                <a:latin typeface="Arial"/>
                <a:cs typeface="Arial"/>
              </a:rPr>
              <a:t>Trong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hệ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thống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thông</a:t>
            </a:r>
            <a:r>
              <a:rPr lang="en-US" sz="3200" dirty="0">
                <a:latin typeface="Arial"/>
                <a:cs typeface="Arial"/>
              </a:rPr>
              <a:t> tin…</a:t>
            </a:r>
            <a:endParaRPr lang="vi-VN" sz="3200" dirty="0">
              <a:latin typeface="Arial"/>
              <a:cs typeface="Arial"/>
            </a:endParaRPr>
          </a:p>
        </p:txBody>
      </p:sp>
      <p:sp>
        <p:nvSpPr>
          <p:cNvPr id="32153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52400" y="1143000"/>
            <a:ext cx="8839200" cy="5562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srgbClr val="000066"/>
                </a:solidFill>
                <a:latin typeface="Arial"/>
                <a:cs typeface="Arial"/>
              </a:rPr>
              <a:t>Lượng</a:t>
            </a:r>
            <a:r>
              <a:rPr lang="en-US" sz="2200" b="1" dirty="0">
                <a:solidFill>
                  <a:srgbClr val="000066"/>
                </a:solidFill>
                <a:latin typeface="Arial"/>
                <a:cs typeface="Arial"/>
              </a:rPr>
              <a:t> t</a:t>
            </a:r>
            <a:r>
              <a:rPr lang="en-US" sz="2200" b="1" dirty="0">
                <a:solidFill>
                  <a:srgbClr val="000066"/>
                </a:solidFill>
                <a:effectLst/>
                <a:latin typeface="Arial"/>
                <a:cs typeface="Arial"/>
              </a:rPr>
              <a:t>in (</a:t>
            </a:r>
            <a:r>
              <a:rPr lang="en-US" sz="2200" b="1" i="1" dirty="0">
                <a:solidFill>
                  <a:srgbClr val="000066"/>
                </a:solidFill>
                <a:effectLst/>
                <a:latin typeface="Arial"/>
                <a:cs typeface="Arial"/>
              </a:rPr>
              <a:t>amount of information</a:t>
            </a:r>
            <a:r>
              <a:rPr lang="en-US" sz="2200" b="1" dirty="0">
                <a:solidFill>
                  <a:srgbClr val="000066"/>
                </a:solidFill>
                <a:effectLst/>
                <a:latin typeface="Arial"/>
                <a:cs typeface="Arial"/>
              </a:rPr>
              <a:t>)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chứa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riêng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trong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một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ký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tự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được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x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ác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định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bởi</a:t>
            </a:r>
            <a:r>
              <a:rPr lang="en-US" sz="2200" b="1" dirty="0">
                <a:solidFill>
                  <a:srgbClr val="FF0000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effectLst/>
                <a:latin typeface="Arial"/>
                <a:cs typeface="Arial"/>
              </a:rPr>
              <a:t>độ</a:t>
            </a:r>
            <a:r>
              <a:rPr lang="en-US" sz="2200" b="1" dirty="0">
                <a:solidFill>
                  <a:srgbClr val="FF0000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effectLst/>
                <a:latin typeface="Arial"/>
                <a:cs typeface="Arial"/>
              </a:rPr>
              <a:t>không</a:t>
            </a:r>
            <a:r>
              <a:rPr lang="en-US" sz="2200" b="1" dirty="0">
                <a:solidFill>
                  <a:srgbClr val="FF0000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effectLst/>
                <a:latin typeface="Arial"/>
                <a:cs typeface="Arial"/>
              </a:rPr>
              <a:t>chắc</a:t>
            </a:r>
            <a:r>
              <a:rPr lang="en-US" sz="2200" b="1" dirty="0">
                <a:solidFill>
                  <a:srgbClr val="FF0000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effectLst/>
                <a:latin typeface="Arial"/>
                <a:cs typeface="Arial"/>
              </a:rPr>
              <a:t>chắn</a:t>
            </a:r>
            <a:r>
              <a:rPr lang="en-US" sz="2200" dirty="0">
                <a:solidFill>
                  <a:srgbClr val="003399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của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việc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xuất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hiện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ký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tự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đó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.</a:t>
            </a: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Ký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tự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hay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được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sinh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ra 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  <a:sym typeface="Wingdings" charset="0"/>
              </a:rPr>
              <a:t>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lượng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chứa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trong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ký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tự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thấp</a:t>
            </a: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Ký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tự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ít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khi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được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sinh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ra 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  <a:sym typeface="Wingdings" charset="0"/>
              </a:rPr>
              <a:t>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  <a:sym typeface="Wingdings" charset="0"/>
              </a:rPr>
              <a:t>lượng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  <a:sym typeface="Wingdings" charset="0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  <a:sym typeface="Wingdings" charset="0"/>
              </a:rPr>
              <a:t>chứa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  <a:sym typeface="Wingdings" charset="0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  <a:sym typeface="Wingdings" charset="0"/>
              </a:rPr>
              <a:t>trong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  <a:sym typeface="Wingdings" charset="0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  <a:sym typeface="Wingdings" charset="0"/>
              </a:rPr>
              <a:t>ký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  <a:sym typeface="Wingdings" charset="0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  <a:sym typeface="Wingdings" charset="0"/>
              </a:rPr>
              <a:t>tự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  <a:sym typeface="Wingdings" charset="0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charset="0"/>
              </a:rPr>
              <a:t>cao</a:t>
            </a:r>
            <a:endParaRPr lang="en-US" sz="2200" dirty="0">
              <a:solidFill>
                <a:srgbClr val="000066"/>
              </a:solidFill>
              <a:latin typeface="Arial"/>
              <a:cs typeface="Arial"/>
              <a:sym typeface="Wingdings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1E0CB7-57D6-4E47-B90E-09BB5BD05388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152400" y="3924300"/>
            <a:ext cx="8382000" cy="14859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rgbClr val="2909AF"/>
              </a:buClr>
              <a:buSzPct val="60000"/>
              <a:buFont typeface="Wingdings" pitchFamily="2" charset="2"/>
              <a:buChar char="q"/>
              <a:defRPr kumimoji="0" sz="2000" b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rgbClr val="2909AF"/>
              </a:buClr>
              <a:buSzPct val="100000"/>
              <a:buFont typeface="Wingdings" pitchFamily="2" charset="2"/>
              <a:buChar char="§"/>
              <a:defRPr kumimoji="0" sz="19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rgbClr val="2909AF"/>
              </a:buClr>
              <a:buSzPct val="75000"/>
              <a:buFont typeface="Courier New" pitchFamily="49" charset="0"/>
              <a:buChar char="o"/>
              <a:defRPr kumimoji="0"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75000"/>
              <a:buFont typeface="Times New Roman" pitchFamily="18" charset="0"/>
              <a:buChar char="+"/>
              <a:defRPr kumimoji="0" sz="17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65000"/>
              <a:buFont typeface="Arial" pitchFamily="34" charset="0"/>
              <a:buChar char="•"/>
              <a:defRPr kumimoji="0"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Nếu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ký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tự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chắc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chắn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được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sinh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ra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truyền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p(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) = 1 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charset="0"/>
              </a:rPr>
              <a:t>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việc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truyền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ký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tự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không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có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ý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nghĩa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gì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cả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charset="0"/>
              </a:rPr>
              <a:t>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charset="0"/>
              </a:rPr>
              <a:t>lượng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charset="0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charset="0"/>
              </a:rPr>
              <a:t>bằng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charset="0"/>
              </a:rPr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97637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1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1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1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1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53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81000" y="152400"/>
            <a:ext cx="8385175" cy="914400"/>
          </a:xfrm>
        </p:spPr>
        <p:txBody>
          <a:bodyPr>
            <a:no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Tính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toán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lượng</a:t>
            </a:r>
            <a:r>
              <a:rPr lang="en-US" sz="3200" dirty="0">
                <a:latin typeface="Arial"/>
                <a:cs typeface="Arial"/>
              </a:rPr>
              <a:t> tin</a:t>
            </a:r>
            <a:endParaRPr lang="vi-VN" sz="3200" dirty="0">
              <a:latin typeface="Arial"/>
              <a:cs typeface="Arial"/>
            </a:endParaRPr>
          </a:p>
        </p:txBody>
      </p:sp>
      <p:graphicFrame>
        <p:nvGraphicFramePr>
          <p:cNvPr id="1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641175"/>
              </p:ext>
            </p:extLst>
          </p:nvPr>
        </p:nvGraphicFramePr>
        <p:xfrm>
          <a:off x="2362200" y="2025650"/>
          <a:ext cx="4419600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Equation" r:id="rId3" imgW="1955800" imgH="482600" progId="Equation.3">
                  <p:embed/>
                </p:oleObj>
              </mc:Choice>
              <mc:Fallback>
                <p:oleObj name="Equation" r:id="rId3" imgW="19558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025650"/>
                        <a:ext cx="4419600" cy="10985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3"/>
          <p:cNvSpPr txBox="1">
            <a:spLocks noRot="1" noChangeArrowheads="1"/>
          </p:cNvSpPr>
          <p:nvPr/>
        </p:nvSpPr>
        <p:spPr>
          <a:xfrm>
            <a:off x="381000" y="3352800"/>
            <a:ext cx="8382000" cy="2438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rgbClr val="2909AF"/>
              </a:buClr>
              <a:buSzPct val="60000"/>
              <a:buFont typeface="Wingdings" pitchFamily="2" charset="2"/>
              <a:buChar char="q"/>
              <a:defRPr kumimoji="0" sz="2000" b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rgbClr val="2909AF"/>
              </a:buClr>
              <a:buSzPct val="100000"/>
              <a:buFont typeface="Wingdings" pitchFamily="2" charset="2"/>
              <a:buChar char="§"/>
              <a:defRPr kumimoji="0" sz="19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rgbClr val="2909AF"/>
              </a:buClr>
              <a:buSzPct val="75000"/>
              <a:buFont typeface="Courier New" pitchFamily="49" charset="0"/>
              <a:buChar char="o"/>
              <a:defRPr kumimoji="0"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75000"/>
              <a:buFont typeface="Times New Roman" pitchFamily="18" charset="0"/>
              <a:buChar char="+"/>
              <a:defRPr kumimoji="0" sz="17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65000"/>
              <a:buFont typeface="Arial" pitchFamily="34" charset="0"/>
              <a:buChar char="•"/>
              <a:defRPr kumimoji="0"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Lượng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tỷ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lệ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nghịch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với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xác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suất</a:t>
            </a: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charset="0"/>
              </a:rPr>
              <a:t>Đơn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charset="0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charset="0"/>
              </a:rPr>
              <a:t>vị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charset="0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charset="0"/>
              </a:rPr>
              <a:t>đo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charset="0"/>
              </a:rPr>
              <a:t>: bit (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charset="0"/>
              </a:rPr>
              <a:t>nếu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charset="0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charset="0"/>
              </a:rPr>
              <a:t>cơ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charset="0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charset="0"/>
              </a:rPr>
              <a:t>số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charset="0"/>
              </a:rPr>
              <a:t> 2)</a:t>
            </a: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</p:txBody>
      </p:sp>
      <p:sp>
        <p:nvSpPr>
          <p:cNvPr id="15" name="Rectangle 3"/>
          <p:cNvSpPr txBox="1">
            <a:spLocks noRot="1" noChangeArrowheads="1"/>
          </p:cNvSpPr>
          <p:nvPr/>
        </p:nvSpPr>
        <p:spPr>
          <a:xfrm>
            <a:off x="228600" y="1371600"/>
            <a:ext cx="8007350" cy="91440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rgbClr val="2909AF"/>
              </a:buClr>
              <a:buSzPct val="60000"/>
              <a:buFont typeface="Wingdings" pitchFamily="2" charset="2"/>
              <a:buChar char="q"/>
              <a:defRPr kumimoji="0" sz="2000" b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rgbClr val="2909AF"/>
              </a:buClr>
              <a:buSzPct val="100000"/>
              <a:buFont typeface="Wingdings" pitchFamily="2" charset="2"/>
              <a:buChar char="§"/>
              <a:defRPr kumimoji="0" sz="19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rgbClr val="2909AF"/>
              </a:buClr>
              <a:buSzPct val="75000"/>
              <a:buFont typeface="Courier New" pitchFamily="49" charset="0"/>
              <a:buChar char="o"/>
              <a:defRPr kumimoji="0"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75000"/>
              <a:buFont typeface="Times New Roman" pitchFamily="18" charset="0"/>
              <a:buChar char="+"/>
              <a:defRPr kumimoji="0" sz="17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65000"/>
              <a:buFont typeface="Arial" pitchFamily="34" charset="0"/>
              <a:buChar char="•"/>
              <a:defRPr kumimoji="0"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</a:pP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Công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thức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tính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lượng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chứa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trong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một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ký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tự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nguồn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:</a:t>
            </a:r>
          </a:p>
          <a:p>
            <a:pPr marL="609600" indent="-609600">
              <a:lnSpc>
                <a:spcPct val="120000"/>
              </a:lnSpc>
              <a:spcBef>
                <a:spcPct val="40000"/>
              </a:spcBef>
              <a:buFont typeface="Wingdings" charset="0"/>
              <a:buNone/>
            </a:pP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531854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81000" y="152400"/>
            <a:ext cx="8385175" cy="9144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/>
                <a:cs typeface="Arial"/>
              </a:rPr>
              <a:t>Entropy</a:t>
            </a:r>
            <a:endParaRPr lang="vi-VN" sz="3200" dirty="0">
              <a:latin typeface="Arial"/>
              <a:cs typeface="Arial"/>
            </a:endParaRPr>
          </a:p>
        </p:txBody>
      </p:sp>
      <p:sp>
        <p:nvSpPr>
          <p:cNvPr id="2385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52400" y="1371600"/>
            <a:ext cx="8613775" cy="2057400"/>
          </a:xfrm>
        </p:spPr>
        <p:txBody>
          <a:bodyPr>
            <a:normAutofit/>
          </a:bodyPr>
          <a:lstStyle/>
          <a:p>
            <a:pPr marL="609600" indent="-609600">
              <a:lnSpc>
                <a:spcPct val="120000"/>
              </a:lnSpc>
              <a:spcBef>
                <a:spcPct val="40000"/>
              </a:spcBef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Định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nghĩa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: entropy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là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lượng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trung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bình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chứa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trong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mỗi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ký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tự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của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nguồn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</a:t>
            </a:r>
          </a:p>
          <a:p>
            <a:pPr marL="609600" indent="-609600">
              <a:lnSpc>
                <a:spcPct val="120000"/>
              </a:lnSpc>
              <a:spcBef>
                <a:spcPct val="40000"/>
              </a:spcBef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Công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thức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tính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entropy:</a:t>
            </a:r>
            <a:endParaRPr lang="en-US" sz="2200" dirty="0">
              <a:solidFill>
                <a:srgbClr val="000066"/>
              </a:solidFill>
              <a:effectLst/>
              <a:latin typeface="Arial"/>
              <a:cs typeface="Arial"/>
            </a:endParaRPr>
          </a:p>
          <a:p>
            <a:pPr marL="609600" indent="-609600">
              <a:lnSpc>
                <a:spcPct val="120000"/>
              </a:lnSpc>
              <a:spcBef>
                <a:spcPct val="40000"/>
              </a:spcBef>
              <a:buFont typeface="Wingdings" charset="0"/>
              <a:buNone/>
            </a:pP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   </a:t>
            </a: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912200"/>
              </p:ext>
            </p:extLst>
          </p:nvPr>
        </p:nvGraphicFramePr>
        <p:xfrm>
          <a:off x="914400" y="2991256"/>
          <a:ext cx="6705600" cy="1123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45" name="Equation" r:id="rId3" imgW="2565360" imgH="431640" progId="Equation.3">
                  <p:embed/>
                </p:oleObj>
              </mc:Choice>
              <mc:Fallback>
                <p:oleObj name="Equation" r:id="rId3" imgW="25653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991256"/>
                        <a:ext cx="6705600" cy="112354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96200" y="3333690"/>
            <a:ext cx="1447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Arial"/>
                <a:cs typeface="Arial"/>
              </a:rPr>
              <a:t>[bit/</a:t>
            </a:r>
            <a:r>
              <a:rPr lang="en-US" sz="2000" dirty="0" err="1">
                <a:latin typeface="Arial"/>
                <a:cs typeface="Arial"/>
              </a:rPr>
              <a:t>ký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tự</a:t>
            </a:r>
            <a:r>
              <a:rPr lang="en-US" sz="2000" dirty="0">
                <a:latin typeface="Arial"/>
                <a:cs typeface="Arial"/>
              </a:rPr>
              <a:t>]</a:t>
            </a:r>
            <a:endParaRPr lang="vi-VN" sz="2000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/>
              <p:cNvSpPr txBox="1">
                <a:spLocks noRot="1" noChangeArrowheads="1"/>
              </p:cNvSpPr>
              <p:nvPr/>
            </p:nvSpPr>
            <p:spPr>
              <a:xfrm>
                <a:off x="76200" y="4343400"/>
                <a:ext cx="8915400" cy="1524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09600" indent="-60960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2200" dirty="0">
                    <a:solidFill>
                      <a:srgbClr val="000000"/>
                    </a:solidFill>
                    <a:latin typeface="Arial"/>
                    <a:cs typeface="Arial"/>
                  </a:rPr>
                  <a:t>Entropy </a:t>
                </a:r>
                <a:r>
                  <a:rPr lang="en-US" sz="22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cực</a:t>
                </a:r>
                <a:r>
                  <a:rPr lang="en-US" sz="22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đại</a:t>
                </a:r>
                <a:r>
                  <a:rPr lang="en-US" sz="2200" dirty="0">
                    <a:solidFill>
                      <a:srgbClr val="000000"/>
                    </a:solidFill>
                    <a:latin typeface="Arial"/>
                    <a:cs typeface="Arial"/>
                  </a:rPr>
                  <a:t>: </a:t>
                </a:r>
                <a:r>
                  <a:rPr lang="en-US" sz="22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ký</a:t>
                </a:r>
                <a:r>
                  <a:rPr lang="en-US" sz="22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hiệu</a:t>
                </a:r>
                <a:r>
                  <a:rPr lang="en-US" sz="22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vi-V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Arial"/>
                    <a:cs typeface="Arial"/>
                  </a:rPr>
                  <a:t> – </a:t>
                </a:r>
                <a:r>
                  <a:rPr lang="en-US" sz="22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đạt</a:t>
                </a:r>
                <a:r>
                  <a:rPr lang="en-US" sz="22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được</a:t>
                </a:r>
                <a:r>
                  <a:rPr lang="en-US" sz="22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chỉ</a:t>
                </a:r>
                <a:r>
                  <a:rPr lang="en-US" sz="22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khi</a:t>
                </a:r>
                <a:r>
                  <a:rPr lang="en-US" sz="22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tất</a:t>
                </a:r>
                <a:r>
                  <a:rPr lang="en-US" sz="22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cả</a:t>
                </a:r>
                <a:r>
                  <a:rPr lang="en-US" sz="22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các</a:t>
                </a:r>
                <a:r>
                  <a:rPr lang="en-US" sz="22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ký</a:t>
                </a:r>
                <a:r>
                  <a:rPr lang="en-US" sz="22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tự</a:t>
                </a:r>
                <a:r>
                  <a:rPr lang="en-US" sz="22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nguồn</a:t>
                </a:r>
                <a:r>
                  <a:rPr lang="en-US" sz="22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đều</a:t>
                </a:r>
                <a:r>
                  <a:rPr lang="en-US" sz="22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được</a:t>
                </a:r>
                <a:r>
                  <a:rPr lang="en-US" sz="22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sinh</a:t>
                </a:r>
                <a:r>
                  <a:rPr lang="en-US" sz="2200" dirty="0">
                    <a:solidFill>
                      <a:srgbClr val="000000"/>
                    </a:solidFill>
                    <a:latin typeface="Arial"/>
                    <a:cs typeface="Arial"/>
                  </a:rPr>
                  <a:t> ra </a:t>
                </a:r>
                <a:r>
                  <a:rPr lang="en-US" sz="22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với</a:t>
                </a:r>
                <a:r>
                  <a:rPr lang="en-US" sz="22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cùng</a:t>
                </a:r>
                <a:r>
                  <a:rPr lang="en-US" sz="22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xác</a:t>
                </a:r>
                <a:r>
                  <a:rPr lang="en-US" sz="22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:r>
                  <a:rPr lang="en-US" sz="22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suất</a:t>
                </a:r>
                <a:endParaRPr lang="en-US" sz="22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4343400"/>
                <a:ext cx="8915400" cy="1524000"/>
              </a:xfrm>
              <a:prstGeom prst="rect">
                <a:avLst/>
              </a:prstGeom>
              <a:blipFill>
                <a:blip r:embed="rId5"/>
                <a:stretch>
                  <a:fillRect l="-142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550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81000" y="152400"/>
            <a:ext cx="8385175" cy="914400"/>
          </a:xfrm>
        </p:spPr>
        <p:txBody>
          <a:bodyPr>
            <a:no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Độ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dư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của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nguồn</a:t>
            </a:r>
            <a:r>
              <a:rPr lang="en-US" sz="3200" dirty="0">
                <a:latin typeface="Arial"/>
                <a:cs typeface="Arial"/>
              </a:rPr>
              <a:t> tin</a:t>
            </a:r>
            <a:endParaRPr lang="vi-VN" sz="3200" dirty="0">
              <a:latin typeface="Arial"/>
              <a:cs typeface="Arial"/>
            </a:endParaRPr>
          </a:p>
        </p:txBody>
      </p:sp>
      <p:sp>
        <p:nvSpPr>
          <p:cNvPr id="2385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228600" y="1371600"/>
            <a:ext cx="8007350" cy="914400"/>
          </a:xfrm>
        </p:spPr>
        <p:txBody>
          <a:bodyPr>
            <a:normAutofit fontScale="92500" lnSpcReduction="20000"/>
          </a:bodyPr>
          <a:lstStyle/>
          <a:p>
            <a:pPr marL="609600" indent="-609600">
              <a:lnSpc>
                <a:spcPct val="120000"/>
              </a:lnSpc>
              <a:spcBef>
                <a:spcPct val="40000"/>
              </a:spcBef>
            </a:pP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Công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thức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tính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độ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dư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(redundancy):</a:t>
            </a:r>
            <a:endParaRPr lang="en-US" sz="2400" dirty="0">
              <a:solidFill>
                <a:srgbClr val="000066"/>
              </a:solidFill>
              <a:effectLst/>
              <a:latin typeface="Arial"/>
              <a:cs typeface="Arial"/>
            </a:endParaRPr>
          </a:p>
          <a:p>
            <a:pPr marL="609600" indent="-609600">
              <a:lnSpc>
                <a:spcPct val="120000"/>
              </a:lnSpc>
              <a:spcBef>
                <a:spcPct val="40000"/>
              </a:spcBef>
              <a:buFont typeface="Wingdings" charset="0"/>
              <a:buNone/>
            </a:pPr>
            <a:r>
              <a:rPr lang="en-US" sz="2400" dirty="0">
                <a:solidFill>
                  <a:srgbClr val="000066"/>
                </a:solidFill>
                <a:effectLst/>
                <a:latin typeface="Arial"/>
                <a:cs typeface="Arial"/>
              </a:rPr>
              <a:t>    </a:t>
            </a:r>
          </a:p>
        </p:txBody>
      </p:sp>
      <p:graphicFrame>
        <p:nvGraphicFramePr>
          <p:cNvPr id="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238955"/>
              </p:ext>
            </p:extLst>
          </p:nvPr>
        </p:nvGraphicFramePr>
        <p:xfrm>
          <a:off x="2590800" y="2286000"/>
          <a:ext cx="3733800" cy="1220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381" name="Equation" r:id="rId3" imgW="1244600" imgH="406400" progId="Equation.3">
                  <p:embed/>
                </p:oleObj>
              </mc:Choice>
              <mc:Fallback>
                <p:oleObj name="Equation" r:id="rId3" imgW="1244600" imgH="406400" progId="Equation.3">
                  <p:embed/>
                  <p:pic>
                    <p:nvPicPr>
                      <p:cNvPr id="9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286000"/>
                        <a:ext cx="3733800" cy="122015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8659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Ví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dụ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tính</a:t>
            </a:r>
            <a:r>
              <a:rPr lang="en-US" sz="3200" dirty="0">
                <a:latin typeface="Arial"/>
                <a:cs typeface="Arial"/>
              </a:rPr>
              <a:t> entropy </a:t>
            </a:r>
            <a:r>
              <a:rPr lang="en-US" sz="3200" dirty="0" err="1">
                <a:latin typeface="Arial"/>
                <a:cs typeface="Arial"/>
              </a:rPr>
              <a:t>và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độ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dư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74F3F4-E452-471B-AA27-2F5D17876CDD}" type="slidenum">
              <a:rPr lang="vi-VN" smtClean="0"/>
              <a:pPr>
                <a:defRPr/>
              </a:pPr>
              <a:t>15</a:t>
            </a:fld>
            <a:endParaRPr lang="vi-VN"/>
          </a:p>
        </p:txBody>
      </p:sp>
      <p:graphicFrame>
        <p:nvGraphicFramePr>
          <p:cNvPr id="406532" name="Group 4"/>
          <p:cNvGraphicFramePr>
            <a:graphicFrameLocks noGrp="1"/>
          </p:cNvGraphicFramePr>
          <p:nvPr>
            <p:ph sz="quarter" idx="1"/>
          </p:nvPr>
        </p:nvGraphicFramePr>
        <p:xfrm>
          <a:off x="228600" y="1371600"/>
          <a:ext cx="8686802" cy="1295400"/>
        </p:xfrm>
        <a:graphic>
          <a:graphicData uri="http://schemas.openxmlformats.org/drawingml/2006/table">
            <a:tbl>
              <a:tblPr/>
              <a:tblGrid>
                <a:gridCol w="1126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57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57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57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3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57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390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Ký</a:t>
                      </a: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tự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X.suất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0.18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0.4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0.05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0.06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0.07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0.04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6567" name="Rectangle 39"/>
          <p:cNvSpPr>
            <a:spLocks noChangeArrowheads="1"/>
          </p:cNvSpPr>
          <p:nvPr/>
        </p:nvSpPr>
        <p:spPr bwMode="auto">
          <a:xfrm>
            <a:off x="286072" y="2743200"/>
            <a:ext cx="8857927" cy="4253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40000"/>
              </a:spcBef>
            </a:pP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Entropy (rate) </a:t>
            </a:r>
          </a:p>
          <a:p>
            <a:pPr>
              <a:lnSpc>
                <a:spcPct val="120000"/>
              </a:lnSpc>
              <a:spcBef>
                <a:spcPct val="40000"/>
              </a:spcBef>
            </a:pP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>
              <a:lnSpc>
                <a:spcPct val="120000"/>
              </a:lnSpc>
              <a:spcBef>
                <a:spcPct val="40000"/>
              </a:spcBef>
            </a:pP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                                                                         = 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2.55 bit/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ký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tự</a:t>
            </a: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>
              <a:lnSpc>
                <a:spcPct val="120000"/>
              </a:lnSpc>
              <a:spcBef>
                <a:spcPct val="40000"/>
              </a:spcBef>
            </a:pP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Entropy (rate)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cực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đại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= 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3 bit/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ký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tự</a:t>
            </a:r>
            <a:endParaRPr lang="en-US" sz="22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120000"/>
              </a:lnSpc>
              <a:spcBef>
                <a:spcPct val="40000"/>
              </a:spcBef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Độ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dư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của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nguồn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tin: </a:t>
            </a:r>
          </a:p>
          <a:p>
            <a:pPr>
              <a:lnSpc>
                <a:spcPct val="120000"/>
              </a:lnSpc>
              <a:spcBef>
                <a:spcPct val="40000"/>
              </a:spcBef>
            </a:pP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                                                                </a:t>
            </a:r>
          </a:p>
          <a:p>
            <a:pPr>
              <a:lnSpc>
                <a:spcPct val="120000"/>
              </a:lnSpc>
              <a:spcBef>
                <a:spcPct val="40000"/>
              </a:spcBef>
            </a:pP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                                                               = 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15%</a:t>
            </a: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>
              <a:lnSpc>
                <a:spcPct val="120000"/>
              </a:lnSpc>
              <a:spcBef>
                <a:spcPct val="40000"/>
              </a:spcBef>
            </a:pPr>
            <a:endParaRPr lang="vi-VN" sz="2200" dirty="0">
              <a:solidFill>
                <a:srgbClr val="000066"/>
              </a:solidFill>
              <a:latin typeface="Arial"/>
              <a:cs typeface="Arial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0" y="914400"/>
            <a:ext cx="533400" cy="244476"/>
          </a:xfrm>
          <a:prstGeom prst="rect">
            <a:avLst/>
          </a:prstGeom>
        </p:spPr>
        <p:txBody>
          <a:bodyPr vert="horz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D95983-6AA3-4F6B-98EA-7953A4D4C3D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3F64F19-B26E-5A48-B659-DD1ED5E49F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842504"/>
              </p:ext>
            </p:extLst>
          </p:nvPr>
        </p:nvGraphicFramePr>
        <p:xfrm>
          <a:off x="990600" y="3602477"/>
          <a:ext cx="4876800" cy="81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85" name="Equation" r:id="rId3" imgW="2565360" imgH="431640" progId="Equation.3">
                  <p:embed/>
                </p:oleObj>
              </mc:Choice>
              <mc:Fallback>
                <p:oleObj name="Equation" r:id="rId3" imgW="2565360" imgH="431640" progId="Equation.3">
                  <p:embed/>
                  <p:pic>
                    <p:nvPicPr>
                      <p:cNvPr id="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602477"/>
                        <a:ext cx="4876800" cy="81712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5">
            <a:extLst>
              <a:ext uri="{FF2B5EF4-FFF2-40B4-BE49-F238E27FC236}">
                <a16:creationId xmlns:a16="http://schemas.microsoft.com/office/drawing/2014/main" id="{F4E38E52-9415-954D-9E5A-F0264F8D01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81655"/>
              </p:ext>
            </p:extLst>
          </p:nvPr>
        </p:nvGraphicFramePr>
        <p:xfrm>
          <a:off x="1981200" y="5715000"/>
          <a:ext cx="2912220" cy="95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86" name="Equation" r:id="rId5" imgW="1244600" imgH="406400" progId="Equation.3">
                  <p:embed/>
                </p:oleObj>
              </mc:Choice>
              <mc:Fallback>
                <p:oleObj name="Equation" r:id="rId5" imgW="1244600" imgH="406400" progId="Equation.3">
                  <p:embed/>
                  <p:pic>
                    <p:nvPicPr>
                      <p:cNvPr id="9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5715000"/>
                        <a:ext cx="2912220" cy="9516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5582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E4DCC-FA4C-C346-A746-C2B58A4E3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19D4F9-10BD-D644-A0D4-750CDD881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3</a:t>
            </a:r>
            <a:r>
              <a:rPr lang="vi-VN"/>
              <a:t> – Kỹ thuật </a:t>
            </a:r>
            <a:r>
              <a:rPr lang="en-US"/>
              <a:t>mã hóa nguồn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415FF-E236-7846-92D4-2AC91274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CD3613-6AF4-3641-8909-B165B6BFA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71" y="1409385"/>
            <a:ext cx="9144000" cy="1609344"/>
          </a:xfrm>
          <a:prstGeom prst="rect">
            <a:avLst/>
          </a:prstGeom>
        </p:spPr>
      </p:pic>
      <p:sp>
        <p:nvSpPr>
          <p:cNvPr id="7" name="Rectangle 39">
            <a:extLst>
              <a:ext uri="{FF2B5EF4-FFF2-40B4-BE49-F238E27FC236}">
                <a16:creationId xmlns:a16="http://schemas.microsoft.com/office/drawing/2014/main" id="{0A4AFEF3-97CC-CB42-89DE-3CAD2B19C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928" y="2927548"/>
            <a:ext cx="8857927" cy="2627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40000"/>
              </a:spcBef>
            </a:pP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I.          3.32.    2.47.    1.32.     4.32.    4.06.     3.32.     3.84.    4.64</a:t>
            </a:r>
          </a:p>
          <a:p>
            <a:pPr>
              <a:lnSpc>
                <a:spcPct val="120000"/>
              </a:lnSpc>
              <a:spcBef>
                <a:spcPct val="40000"/>
              </a:spcBef>
            </a:pPr>
            <a:r>
              <a:rPr lang="vi-VN" sz="2200" dirty="0">
                <a:solidFill>
                  <a:srgbClr val="000066"/>
                </a:solidFill>
                <a:latin typeface="Arial"/>
                <a:cs typeface="Arial"/>
              </a:rPr>
              <a:t>H = 0.1 x3.32 +… = 2.55 (bit/ký tự)</a:t>
            </a:r>
          </a:p>
          <a:p>
            <a:pPr>
              <a:lnSpc>
                <a:spcPct val="120000"/>
              </a:lnSpc>
              <a:spcBef>
                <a:spcPct val="40000"/>
              </a:spcBef>
            </a:pPr>
            <a:r>
              <a:rPr lang="vi-VN" sz="2200" dirty="0">
                <a:solidFill>
                  <a:srgbClr val="000066"/>
                </a:solidFill>
                <a:latin typeface="Arial"/>
                <a:cs typeface="Arial"/>
              </a:rPr>
              <a:t>Hmax đạt được khi và chỉ khi: p(i) = 1/8 với mọi i</a:t>
            </a:r>
          </a:p>
          <a:p>
            <a:pPr marL="342900" indent="-342900">
              <a:lnSpc>
                <a:spcPct val="120000"/>
              </a:lnSpc>
              <a:spcBef>
                <a:spcPct val="40000"/>
              </a:spcBef>
              <a:buFont typeface="Wingdings" pitchFamily="2" charset="2"/>
              <a:buChar char="à"/>
            </a:pPr>
            <a:r>
              <a:rPr lang="vi-VN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Hmax = 3 bit/ký tự </a:t>
            </a:r>
          </a:p>
          <a:p>
            <a:pPr marL="342900" indent="-342900">
              <a:lnSpc>
                <a:spcPct val="120000"/>
              </a:lnSpc>
              <a:spcBef>
                <a:spcPct val="40000"/>
              </a:spcBef>
              <a:buFont typeface="Wingdings" pitchFamily="2" charset="2"/>
              <a:buChar char="à"/>
            </a:pPr>
            <a:r>
              <a:rPr lang="vi-VN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r = (3-2.55)/3 = 15% </a:t>
            </a:r>
            <a:endParaRPr lang="vi-VN" sz="2200" dirty="0">
              <a:solidFill>
                <a:srgbClr val="00006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7293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81000" y="152400"/>
            <a:ext cx="8385175" cy="914400"/>
          </a:xfrm>
        </p:spPr>
        <p:txBody>
          <a:bodyPr>
            <a:no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Tốc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độ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lập</a:t>
            </a:r>
            <a:r>
              <a:rPr lang="en-US" sz="3200" dirty="0">
                <a:latin typeface="Arial"/>
                <a:cs typeface="Arial"/>
              </a:rPr>
              <a:t> tin</a:t>
            </a:r>
            <a:endParaRPr lang="vi-VN" sz="3200" dirty="0">
              <a:latin typeface="Arial"/>
              <a:cs typeface="Arial"/>
            </a:endParaRPr>
          </a:p>
        </p:txBody>
      </p:sp>
      <p:sp>
        <p:nvSpPr>
          <p:cNvPr id="2385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228600" y="1371600"/>
            <a:ext cx="8686800" cy="1524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Tốc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độ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lập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của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nguồn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(source information rate)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thể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hiện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lượng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sinh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ra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trung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bình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trong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một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đơn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vị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thời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gian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Công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thức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tính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tốc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độ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lập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của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nguồn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: </a:t>
            </a:r>
            <a:endParaRPr lang="en-US" sz="2200" dirty="0">
              <a:solidFill>
                <a:srgbClr val="000066"/>
              </a:solidFill>
              <a:effectLst/>
              <a:latin typeface="Arial"/>
              <a:cs typeface="Arial"/>
            </a:endParaRPr>
          </a:p>
          <a:p>
            <a:pPr marL="609600" indent="-609600">
              <a:lnSpc>
                <a:spcPct val="150000"/>
              </a:lnSpc>
              <a:spcBef>
                <a:spcPts val="600"/>
              </a:spcBef>
              <a:buFont typeface="Wingdings" charset="0"/>
              <a:buNone/>
            </a:pP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   </a:t>
            </a:r>
          </a:p>
        </p:txBody>
      </p:sp>
      <p:graphicFrame>
        <p:nvGraphicFramePr>
          <p:cNvPr id="10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9518"/>
              </p:ext>
            </p:extLst>
          </p:nvPr>
        </p:nvGraphicFramePr>
        <p:xfrm>
          <a:off x="3856038" y="3173799"/>
          <a:ext cx="1401762" cy="636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47" name="Equation" r:id="rId3" imgW="469900" imgH="215900" progId="Equation.3">
                  <p:embed/>
                </p:oleObj>
              </mc:Choice>
              <mc:Fallback>
                <p:oleObj name="Equation" r:id="rId3" imgW="4699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6038" y="3173799"/>
                        <a:ext cx="1401762" cy="636201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3"/>
          <p:cNvSpPr txBox="1">
            <a:spLocks noRot="1" noChangeArrowheads="1"/>
          </p:cNvSpPr>
          <p:nvPr/>
        </p:nvSpPr>
        <p:spPr>
          <a:xfrm>
            <a:off x="0" y="3429000"/>
            <a:ext cx="9144000" cy="26670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rgbClr val="2909AF"/>
              </a:buClr>
              <a:buSzPct val="60000"/>
              <a:buFont typeface="Wingdings" pitchFamily="2" charset="2"/>
              <a:buChar char="q"/>
              <a:defRPr kumimoji="0" sz="2000" b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rgbClr val="2909AF"/>
              </a:buClr>
              <a:buSzPct val="100000"/>
              <a:buFont typeface="Wingdings" pitchFamily="2" charset="2"/>
              <a:buChar char="§"/>
              <a:defRPr kumimoji="0" sz="19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rgbClr val="2909AF"/>
              </a:buClr>
              <a:buSzPct val="75000"/>
              <a:buFont typeface="Courier New" pitchFamily="49" charset="0"/>
              <a:buChar char="o"/>
              <a:defRPr kumimoji="0"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75000"/>
              <a:buFont typeface="Times New Roman" pitchFamily="18" charset="0"/>
              <a:buChar char="+"/>
              <a:defRPr kumimoji="0" sz="17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65000"/>
              <a:buFont typeface="Arial" pitchFamily="34" charset="0"/>
              <a:buChar char="•"/>
              <a:defRPr kumimoji="0"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spcBef>
                <a:spcPts val="600"/>
              </a:spcBef>
              <a:buFont typeface="Wingdings" charset="0"/>
              <a:buNone/>
            </a:pPr>
            <a:endParaRPr lang="en-US" sz="2200" b="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609600" indent="-609600">
              <a:lnSpc>
                <a:spcPct val="150000"/>
              </a:lnSpc>
              <a:spcBef>
                <a:spcPts val="600"/>
              </a:spcBef>
              <a:buFont typeface="Wingdings" charset="0"/>
              <a:buNone/>
            </a:pPr>
            <a:r>
              <a:rPr lang="en-US" sz="2200" b="1" dirty="0">
                <a:solidFill>
                  <a:srgbClr val="000000"/>
                </a:solidFill>
                <a:latin typeface="Arial"/>
                <a:cs typeface="Arial"/>
              </a:rPr>
              <a:t>       n</a:t>
            </a:r>
            <a:r>
              <a:rPr lang="en-US" sz="2200" b="1" baseline="-25000" dirty="0">
                <a:solidFill>
                  <a:srgbClr val="000000"/>
                </a:solidFill>
                <a:latin typeface="Arial"/>
                <a:cs typeface="Arial"/>
              </a:rPr>
              <a:t>0</a:t>
            </a:r>
            <a:r>
              <a:rPr lang="en-US" sz="2200" b="1" dirty="0">
                <a:solidFill>
                  <a:srgbClr val="000000"/>
                </a:solidFill>
                <a:latin typeface="Arial"/>
                <a:cs typeface="Arial"/>
              </a:rPr>
              <a:t>: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số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ký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tự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nguồn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sinh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ra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trong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một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đơn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vị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thời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gian</a:t>
            </a:r>
            <a:r>
              <a:rPr lang="en-US" sz="2200" b="1" dirty="0">
                <a:solidFill>
                  <a:srgbClr val="000000"/>
                </a:solidFill>
                <a:latin typeface="Arial"/>
                <a:cs typeface="Arial"/>
              </a:rPr>
              <a:t> [</a:t>
            </a:r>
            <a:r>
              <a:rPr lang="en-US" sz="2200" b="1" dirty="0" err="1">
                <a:solidFill>
                  <a:srgbClr val="000000"/>
                </a:solidFill>
                <a:latin typeface="Arial"/>
                <a:cs typeface="Arial"/>
              </a:rPr>
              <a:t>ký</a:t>
            </a:r>
            <a:r>
              <a:rPr lang="en-US" sz="22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Arial"/>
                <a:cs typeface="Arial"/>
              </a:rPr>
              <a:t>tự</a:t>
            </a:r>
            <a:r>
              <a:rPr lang="en-US" sz="2200" b="1" dirty="0">
                <a:solidFill>
                  <a:srgbClr val="000000"/>
                </a:solidFill>
                <a:latin typeface="Arial"/>
                <a:cs typeface="Arial"/>
              </a:rPr>
              <a:t>/s]</a:t>
            </a:r>
          </a:p>
          <a:p>
            <a:pPr marL="609600" indent="-609600">
              <a:lnSpc>
                <a:spcPct val="150000"/>
              </a:lnSpc>
              <a:spcBef>
                <a:spcPts val="600"/>
              </a:spcBef>
              <a:buFont typeface="Wingdings" charset="0"/>
              <a:buNone/>
            </a:pPr>
            <a:r>
              <a:rPr lang="en-US" sz="2200" b="1" dirty="0">
                <a:solidFill>
                  <a:srgbClr val="000000"/>
                </a:solidFill>
                <a:latin typeface="Arial"/>
                <a:cs typeface="Arial"/>
              </a:rPr>
              <a:t>       H: 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entropy</a:t>
            </a:r>
            <a:r>
              <a:rPr lang="en-US" sz="2200" b="1" dirty="0">
                <a:solidFill>
                  <a:srgbClr val="000000"/>
                </a:solidFill>
                <a:latin typeface="Arial"/>
                <a:cs typeface="Arial"/>
              </a:rPr>
              <a:t> [bit/</a:t>
            </a:r>
            <a:r>
              <a:rPr lang="en-US" sz="2200" b="1" dirty="0" err="1">
                <a:solidFill>
                  <a:srgbClr val="000000"/>
                </a:solidFill>
                <a:latin typeface="Arial"/>
                <a:cs typeface="Arial"/>
              </a:rPr>
              <a:t>ký</a:t>
            </a:r>
            <a:r>
              <a:rPr lang="en-US" sz="22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Arial"/>
                <a:cs typeface="Arial"/>
              </a:rPr>
              <a:t>tự</a:t>
            </a:r>
            <a:r>
              <a:rPr lang="en-US" sz="2200" b="1" dirty="0">
                <a:solidFill>
                  <a:srgbClr val="000000"/>
                </a:solidFill>
                <a:latin typeface="Arial"/>
                <a:cs typeface="Arial"/>
              </a:rPr>
              <a:t>]</a:t>
            </a:r>
          </a:p>
          <a:p>
            <a:pPr marL="609600" indent="-609600">
              <a:lnSpc>
                <a:spcPct val="150000"/>
              </a:lnSpc>
              <a:spcBef>
                <a:spcPts val="600"/>
              </a:spcBef>
              <a:buFont typeface="Wingdings" charset="0"/>
              <a:buNone/>
            </a:pPr>
            <a:r>
              <a:rPr lang="en-US" sz="2200" b="1" dirty="0">
                <a:solidFill>
                  <a:srgbClr val="000000"/>
                </a:solidFill>
                <a:latin typeface="Arial"/>
                <a:cs typeface="Arial"/>
              </a:rPr>
              <a:t>        </a:t>
            </a:r>
            <a:r>
              <a:rPr lang="en-US" sz="2200" b="1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 </a:t>
            </a:r>
            <a:r>
              <a:rPr lang="en-US" sz="22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Muốn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tăng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R,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tăng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entropy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và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cải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thiện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cấu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trúc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vật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lý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của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  <a:p>
            <a:pPr marL="609600" indent="-609600">
              <a:lnSpc>
                <a:spcPct val="150000"/>
              </a:lnSpc>
              <a:spcBef>
                <a:spcPts val="600"/>
              </a:spcBef>
              <a:buFont typeface="Wingdings" charset="0"/>
              <a:buNone/>
            </a:pP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       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nguồn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tin</a:t>
            </a:r>
          </a:p>
        </p:txBody>
      </p:sp>
    </p:spTree>
    <p:extLst>
      <p:ext uri="{BB962C8B-B14F-4D97-AF65-F5344CB8AC3E}">
        <p14:creationId xmlns:p14="http://schemas.microsoft.com/office/powerpoint/2010/main" val="3309344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81000" y="152400"/>
            <a:ext cx="8385175" cy="9144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/>
                <a:cs typeface="Arial"/>
              </a:rPr>
              <a:t>Dung </a:t>
            </a:r>
            <a:r>
              <a:rPr lang="en-US" sz="3200" dirty="0" err="1">
                <a:latin typeface="Arial"/>
                <a:cs typeface="Arial"/>
              </a:rPr>
              <a:t>lượng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kênh</a:t>
            </a:r>
            <a:endParaRPr lang="vi-VN" sz="3200" dirty="0">
              <a:latin typeface="Arial"/>
              <a:cs typeface="Arial"/>
            </a:endParaRPr>
          </a:p>
        </p:txBody>
      </p:sp>
      <p:sp>
        <p:nvSpPr>
          <p:cNvPr id="2385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228600" y="1219200"/>
            <a:ext cx="8385175" cy="4800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Dung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lượng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kênh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(channel capacity):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tốc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độ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tối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mà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tại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đó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tức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có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thể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truyền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được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qua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kênh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thông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một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cách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cậy</a:t>
            </a: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Công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thức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tính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dung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lượng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kênh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: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sz="2200" dirty="0">
              <a:solidFill>
                <a:srgbClr val="000066"/>
              </a:solidFill>
              <a:effectLst/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Đối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với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kênh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không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nhiễu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: dung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lượng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kênh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bằng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với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lượng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tối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nguồn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có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thể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lập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được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trong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một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đơn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vị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thời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gian</a:t>
            </a: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</p:txBody>
      </p:sp>
      <p:graphicFrame>
        <p:nvGraphicFramePr>
          <p:cNvPr id="6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501151"/>
              </p:ext>
            </p:extLst>
          </p:nvPr>
        </p:nvGraphicFramePr>
        <p:xfrm>
          <a:off x="3113025" y="3128168"/>
          <a:ext cx="2616323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01" name="Equation" r:id="rId3" imgW="927100" imgH="215900" progId="Equation.3">
                  <p:embed/>
                </p:oleObj>
              </mc:Choice>
              <mc:Fallback>
                <p:oleObj name="Equation" r:id="rId3" imgW="927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3025" y="3128168"/>
                        <a:ext cx="2616323" cy="60166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2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Nội</a:t>
            </a:r>
            <a:r>
              <a:rPr lang="en-US" dirty="0">
                <a:latin typeface="Arial"/>
                <a:cs typeface="Arial"/>
              </a:rPr>
              <a:t> dung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Đo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lường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thông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tin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200" b="1" dirty="0" err="1">
                <a:solidFill>
                  <a:srgbClr val="2909AF"/>
                </a:solidFill>
                <a:latin typeface="Arial"/>
                <a:cs typeface="Arial"/>
              </a:rPr>
              <a:t>Giới</a:t>
            </a:r>
            <a:r>
              <a:rPr lang="en-US" sz="2200" b="1" dirty="0">
                <a:solidFill>
                  <a:srgbClr val="2909A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2909AF"/>
                </a:solidFill>
                <a:latin typeface="Arial"/>
                <a:cs typeface="Arial"/>
              </a:rPr>
              <a:t>thiệu</a:t>
            </a:r>
            <a:r>
              <a:rPr lang="en-US" sz="2200" b="1" dirty="0">
                <a:solidFill>
                  <a:srgbClr val="2909A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2909AF"/>
                </a:solidFill>
                <a:latin typeface="Arial"/>
                <a:cs typeface="Arial"/>
              </a:rPr>
              <a:t>kỹ</a:t>
            </a:r>
            <a:r>
              <a:rPr lang="en-US" sz="2200" b="1" dirty="0">
                <a:solidFill>
                  <a:srgbClr val="2909A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2909AF"/>
                </a:solidFill>
                <a:latin typeface="Arial"/>
                <a:cs typeface="Arial"/>
              </a:rPr>
              <a:t>thuật</a:t>
            </a:r>
            <a:r>
              <a:rPr lang="en-US" sz="2200" b="1" dirty="0">
                <a:solidFill>
                  <a:srgbClr val="2909A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2909AF"/>
                </a:solidFill>
                <a:latin typeface="Arial"/>
                <a:cs typeface="Arial"/>
              </a:rPr>
              <a:t>mã</a:t>
            </a:r>
            <a:r>
              <a:rPr lang="en-US" sz="2200" b="1" dirty="0">
                <a:solidFill>
                  <a:srgbClr val="2909A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2909AF"/>
                </a:solidFill>
                <a:latin typeface="Arial"/>
                <a:cs typeface="Arial"/>
              </a:rPr>
              <a:t>hóa</a:t>
            </a:r>
            <a:r>
              <a:rPr lang="en-US" sz="2200" b="1" dirty="0">
                <a:solidFill>
                  <a:srgbClr val="2909A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2909AF"/>
                </a:solidFill>
                <a:latin typeface="Arial"/>
                <a:cs typeface="Arial"/>
              </a:rPr>
              <a:t>nguồn</a:t>
            </a:r>
            <a:endParaRPr lang="en-US" sz="2200" b="1" dirty="0">
              <a:solidFill>
                <a:srgbClr val="2909AF"/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Kỹ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thuật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mã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hóa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Huffman 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Một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số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ứng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dụng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của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mã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Huffman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3124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613775" cy="914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vi-VN" sz="3400" dirty="0">
                <a:solidFill>
                  <a:schemeClr val="tx1"/>
                </a:solidFill>
                <a:latin typeface="Arial"/>
                <a:cs typeface="Arial"/>
              </a:rPr>
              <a:t>Hệ thống thông tin số điển hình</a:t>
            </a:r>
          </a:p>
        </p:txBody>
      </p:sp>
      <p:sp>
        <p:nvSpPr>
          <p:cNvPr id="66563" name="Text Box 4"/>
          <p:cNvSpPr txBox="1">
            <a:spLocks noChangeArrowheads="1"/>
          </p:cNvSpPr>
          <p:nvPr/>
        </p:nvSpPr>
        <p:spPr bwMode="auto">
          <a:xfrm>
            <a:off x="8382000" y="3048000"/>
            <a:ext cx="685800" cy="16764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36000" rIns="36000"/>
          <a:lstStyle/>
          <a:p>
            <a:pPr algn="ctr"/>
            <a:r>
              <a:rPr lang="vi-VN" sz="2000">
                <a:latin typeface="Times New Roman" pitchFamily="18" charset="0"/>
                <a:cs typeface="Times New Roman" pitchFamily="18" charset="0"/>
              </a:rPr>
              <a:t>Kênh</a:t>
            </a:r>
          </a:p>
          <a:p>
            <a:pPr algn="ctr"/>
            <a:endParaRPr lang="vi-VN" sz="200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vi-VN" sz="2000">
                <a:latin typeface="Times New Roman" pitchFamily="18" charset="0"/>
                <a:cs typeface="Times New Roman" pitchFamily="18" charset="0"/>
              </a:rPr>
              <a:t>thông</a:t>
            </a:r>
          </a:p>
          <a:p>
            <a:pPr algn="ctr"/>
            <a:endParaRPr lang="vi-VN" sz="200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vi-VN" sz="2000">
                <a:latin typeface="Times New Roman" pitchFamily="18" charset="0"/>
                <a:cs typeface="Times New Roman" pitchFamily="18" charset="0"/>
              </a:rPr>
              <a:t>tin</a:t>
            </a:r>
          </a:p>
        </p:txBody>
      </p:sp>
      <p:sp>
        <p:nvSpPr>
          <p:cNvPr id="66564" name="Line 35"/>
          <p:cNvSpPr>
            <a:spLocks noChangeShapeType="1"/>
          </p:cNvSpPr>
          <p:nvPr/>
        </p:nvSpPr>
        <p:spPr bwMode="auto">
          <a:xfrm>
            <a:off x="8229600" y="2895600"/>
            <a:ext cx="0" cy="19256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36000" rIns="36000"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565" name="AutoShape 46"/>
          <p:cNvSpPr>
            <a:spLocks noChangeArrowheads="1"/>
          </p:cNvSpPr>
          <p:nvPr/>
        </p:nvSpPr>
        <p:spPr bwMode="auto">
          <a:xfrm>
            <a:off x="8115300" y="3429000"/>
            <a:ext cx="228600" cy="838200"/>
          </a:xfrm>
          <a:prstGeom prst="downArrow">
            <a:avLst>
              <a:gd name="adj1" fmla="val 50000"/>
              <a:gd name="adj2" fmla="val 91667"/>
            </a:avLst>
          </a:prstGeom>
          <a:solidFill>
            <a:srgbClr val="FF0000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152400" y="1814513"/>
            <a:ext cx="8293100" cy="1122363"/>
            <a:chOff x="96" y="1143"/>
            <a:chExt cx="5224" cy="707"/>
          </a:xfrm>
        </p:grpSpPr>
        <p:sp>
          <p:nvSpPr>
            <p:cNvPr id="66608" name="Line 5"/>
            <p:cNvSpPr>
              <a:spLocks noChangeShapeType="1"/>
            </p:cNvSpPr>
            <p:nvPr/>
          </p:nvSpPr>
          <p:spPr bwMode="auto">
            <a:xfrm>
              <a:off x="96" y="1527"/>
              <a:ext cx="37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9" name="Text Box 6"/>
            <p:cNvSpPr txBox="1">
              <a:spLocks noChangeArrowheads="1"/>
            </p:cNvSpPr>
            <p:nvPr/>
          </p:nvSpPr>
          <p:spPr bwMode="auto">
            <a:xfrm>
              <a:off x="480" y="1247"/>
              <a:ext cx="448" cy="576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300" dirty="0">
                  <a:latin typeface="Times New Roman" pitchFamily="18" charset="0"/>
                  <a:cs typeface="Times New Roman" pitchFamily="18" charset="0"/>
                </a:rPr>
                <a:t>Định dạng</a:t>
              </a:r>
            </a:p>
          </p:txBody>
        </p:sp>
        <p:sp>
          <p:nvSpPr>
            <p:cNvPr id="66610" name="Text Box 7"/>
            <p:cNvSpPr txBox="1">
              <a:spLocks noChangeArrowheads="1"/>
            </p:cNvSpPr>
            <p:nvPr/>
          </p:nvSpPr>
          <p:spPr bwMode="auto">
            <a:xfrm>
              <a:off x="1096" y="1143"/>
              <a:ext cx="539" cy="707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Mã hóa nguồn</a:t>
              </a:r>
            </a:p>
          </p:txBody>
        </p:sp>
        <p:sp>
          <p:nvSpPr>
            <p:cNvPr id="66611" name="Text Box 8"/>
            <p:cNvSpPr txBox="1">
              <a:spLocks noChangeArrowheads="1"/>
            </p:cNvSpPr>
            <p:nvPr/>
          </p:nvSpPr>
          <p:spPr bwMode="auto">
            <a:xfrm>
              <a:off x="1814" y="1143"/>
              <a:ext cx="449" cy="7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 dirty="0">
                  <a:latin typeface="Times New Roman" pitchFamily="18" charset="0"/>
                  <a:cs typeface="Times New Roman" pitchFamily="18" charset="0"/>
                </a:rPr>
                <a:t>Mật mã hóa</a:t>
              </a:r>
            </a:p>
          </p:txBody>
        </p:sp>
        <p:sp>
          <p:nvSpPr>
            <p:cNvPr id="66612" name="Text Box 9"/>
            <p:cNvSpPr txBox="1">
              <a:spLocks noChangeArrowheads="1"/>
            </p:cNvSpPr>
            <p:nvPr/>
          </p:nvSpPr>
          <p:spPr bwMode="auto">
            <a:xfrm>
              <a:off x="2443" y="1143"/>
              <a:ext cx="449" cy="7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4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Mã hóa kênh</a:t>
              </a:r>
            </a:p>
          </p:txBody>
        </p:sp>
        <p:sp>
          <p:nvSpPr>
            <p:cNvPr id="66613" name="Text Box 10"/>
            <p:cNvSpPr txBox="1">
              <a:spLocks noChangeArrowheads="1"/>
            </p:cNvSpPr>
            <p:nvPr/>
          </p:nvSpPr>
          <p:spPr bwMode="auto">
            <a:xfrm>
              <a:off x="3072" y="1248"/>
              <a:ext cx="539" cy="5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 dirty="0">
                  <a:latin typeface="Times New Roman" pitchFamily="18" charset="0"/>
                  <a:cs typeface="Times New Roman" pitchFamily="18" charset="0"/>
                </a:rPr>
                <a:t>Ghép kênh</a:t>
              </a:r>
            </a:p>
          </p:txBody>
        </p:sp>
        <p:sp>
          <p:nvSpPr>
            <p:cNvPr id="66614" name="Text Box 11"/>
            <p:cNvSpPr txBox="1">
              <a:spLocks noChangeArrowheads="1"/>
            </p:cNvSpPr>
            <p:nvPr/>
          </p:nvSpPr>
          <p:spPr bwMode="auto">
            <a:xfrm>
              <a:off x="3792" y="1239"/>
              <a:ext cx="449" cy="5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 dirty="0">
                  <a:latin typeface="Times New Roman" pitchFamily="18" charset="0"/>
                  <a:cs typeface="Times New Roman" pitchFamily="18" charset="0"/>
                </a:rPr>
                <a:t>Điều chế</a:t>
              </a:r>
            </a:p>
          </p:txBody>
        </p:sp>
        <p:sp>
          <p:nvSpPr>
            <p:cNvPr id="66615" name="Text Box 12"/>
            <p:cNvSpPr txBox="1">
              <a:spLocks noChangeArrowheads="1"/>
            </p:cNvSpPr>
            <p:nvPr/>
          </p:nvSpPr>
          <p:spPr bwMode="auto">
            <a:xfrm>
              <a:off x="4416" y="1143"/>
              <a:ext cx="449" cy="7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 dirty="0">
                  <a:latin typeface="Times New Roman" pitchFamily="18" charset="0"/>
                  <a:cs typeface="Times New Roman" pitchFamily="18" charset="0"/>
                </a:rPr>
                <a:t>Đa truy cập</a:t>
              </a:r>
            </a:p>
          </p:txBody>
        </p:sp>
        <p:sp>
          <p:nvSpPr>
            <p:cNvPr id="66616" name="Line 13"/>
            <p:cNvSpPr>
              <a:spLocks noChangeShapeType="1"/>
            </p:cNvSpPr>
            <p:nvPr/>
          </p:nvSpPr>
          <p:spPr bwMode="auto">
            <a:xfrm>
              <a:off x="916" y="1547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17" name="Line 14"/>
            <p:cNvSpPr>
              <a:spLocks noChangeShapeType="1"/>
            </p:cNvSpPr>
            <p:nvPr/>
          </p:nvSpPr>
          <p:spPr bwMode="auto">
            <a:xfrm>
              <a:off x="1635" y="1547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18" name="Line 15"/>
            <p:cNvSpPr>
              <a:spLocks noChangeShapeType="1"/>
            </p:cNvSpPr>
            <p:nvPr/>
          </p:nvSpPr>
          <p:spPr bwMode="auto">
            <a:xfrm>
              <a:off x="2263" y="1547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19" name="Line 16"/>
            <p:cNvSpPr>
              <a:spLocks noChangeShapeType="1"/>
            </p:cNvSpPr>
            <p:nvPr/>
          </p:nvSpPr>
          <p:spPr bwMode="auto">
            <a:xfrm>
              <a:off x="2892" y="1345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0" name="Line 17"/>
            <p:cNvSpPr>
              <a:spLocks noChangeShapeType="1"/>
            </p:cNvSpPr>
            <p:nvPr/>
          </p:nvSpPr>
          <p:spPr bwMode="auto">
            <a:xfrm>
              <a:off x="3610" y="1507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1" name="Line 18"/>
            <p:cNvSpPr>
              <a:spLocks noChangeShapeType="1"/>
            </p:cNvSpPr>
            <p:nvPr/>
          </p:nvSpPr>
          <p:spPr bwMode="auto">
            <a:xfrm>
              <a:off x="4238" y="1507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2" name="Line 19"/>
            <p:cNvSpPr>
              <a:spLocks noChangeShapeType="1"/>
            </p:cNvSpPr>
            <p:nvPr/>
          </p:nvSpPr>
          <p:spPr bwMode="auto">
            <a:xfrm>
              <a:off x="4856" y="1519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3" name="Line 20"/>
            <p:cNvSpPr>
              <a:spLocks noChangeShapeType="1"/>
            </p:cNvSpPr>
            <p:nvPr/>
          </p:nvSpPr>
          <p:spPr bwMode="auto">
            <a:xfrm>
              <a:off x="2976" y="1511"/>
              <a:ext cx="9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4" name="Line 21"/>
            <p:cNvSpPr>
              <a:spLocks noChangeShapeType="1"/>
            </p:cNvSpPr>
            <p:nvPr/>
          </p:nvSpPr>
          <p:spPr bwMode="auto">
            <a:xfrm>
              <a:off x="2976" y="1671"/>
              <a:ext cx="9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8" name="Text Box 57"/>
            <p:cNvSpPr txBox="1">
              <a:spLocks noChangeArrowheads="1"/>
            </p:cNvSpPr>
            <p:nvPr/>
          </p:nvSpPr>
          <p:spPr bwMode="auto">
            <a:xfrm>
              <a:off x="5032" y="1199"/>
              <a:ext cx="288" cy="6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000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  <a:p>
              <a:pPr algn="ctr"/>
              <a:r>
                <a:rPr lang="vi-VN" sz="2000" dirty="0">
                  <a:latin typeface="Times New Roman" pitchFamily="18" charset="0"/>
                  <a:cs typeface="Times New Roman" pitchFamily="18" charset="0"/>
                </a:rPr>
                <a:t>M</a:t>
              </a:r>
            </a:p>
            <a:p>
              <a:pPr algn="ctr"/>
              <a:r>
                <a:rPr lang="vi-VN" sz="2000" dirty="0"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</p:grpSp>
      <p:grpSp>
        <p:nvGrpSpPr>
          <p:cNvPr id="3" name="Group 79"/>
          <p:cNvGrpSpPr>
            <a:grpSpLocks/>
          </p:cNvGrpSpPr>
          <p:nvPr/>
        </p:nvGrpSpPr>
        <p:grpSpPr bwMode="auto">
          <a:xfrm>
            <a:off x="146050" y="4733927"/>
            <a:ext cx="8312150" cy="1122363"/>
            <a:chOff x="92" y="2982"/>
            <a:chExt cx="5236" cy="707"/>
          </a:xfrm>
        </p:grpSpPr>
        <p:sp>
          <p:nvSpPr>
            <p:cNvPr id="66587" name="Text Box 23"/>
            <p:cNvSpPr txBox="1">
              <a:spLocks noChangeArrowheads="1"/>
            </p:cNvSpPr>
            <p:nvPr/>
          </p:nvSpPr>
          <p:spPr bwMode="auto">
            <a:xfrm>
              <a:off x="472" y="3065"/>
              <a:ext cx="448" cy="576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Định dạng</a:t>
              </a:r>
            </a:p>
          </p:txBody>
        </p:sp>
        <p:sp>
          <p:nvSpPr>
            <p:cNvPr id="66588" name="Text Box 24"/>
            <p:cNvSpPr txBox="1">
              <a:spLocks noChangeArrowheads="1"/>
            </p:cNvSpPr>
            <p:nvPr/>
          </p:nvSpPr>
          <p:spPr bwMode="auto">
            <a:xfrm>
              <a:off x="1096" y="2982"/>
              <a:ext cx="539" cy="707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Giải mã nguồn</a:t>
              </a:r>
            </a:p>
          </p:txBody>
        </p:sp>
        <p:sp>
          <p:nvSpPr>
            <p:cNvPr id="66589" name="Text Box 25"/>
            <p:cNvSpPr txBox="1">
              <a:spLocks noChangeArrowheads="1"/>
            </p:cNvSpPr>
            <p:nvPr/>
          </p:nvSpPr>
          <p:spPr bwMode="auto">
            <a:xfrm>
              <a:off x="1814" y="2982"/>
              <a:ext cx="449" cy="7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>
                  <a:latin typeface="Times New Roman" pitchFamily="18" charset="0"/>
                  <a:cs typeface="Times New Roman" pitchFamily="18" charset="0"/>
                </a:rPr>
                <a:t>Giảimật mã</a:t>
              </a:r>
            </a:p>
          </p:txBody>
        </p:sp>
        <p:sp>
          <p:nvSpPr>
            <p:cNvPr id="66590" name="Text Box 26"/>
            <p:cNvSpPr txBox="1">
              <a:spLocks noChangeArrowheads="1"/>
            </p:cNvSpPr>
            <p:nvPr/>
          </p:nvSpPr>
          <p:spPr bwMode="auto">
            <a:xfrm>
              <a:off x="2443" y="2982"/>
              <a:ext cx="449" cy="7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>
                  <a:latin typeface="Times New Roman" pitchFamily="18" charset="0"/>
                  <a:cs typeface="Times New Roman" pitchFamily="18" charset="0"/>
                </a:rPr>
                <a:t>Giảimã kênh</a:t>
              </a:r>
            </a:p>
          </p:txBody>
        </p:sp>
        <p:sp>
          <p:nvSpPr>
            <p:cNvPr id="66591" name="Text Box 27"/>
            <p:cNvSpPr txBox="1">
              <a:spLocks noChangeArrowheads="1"/>
            </p:cNvSpPr>
            <p:nvPr/>
          </p:nvSpPr>
          <p:spPr bwMode="auto">
            <a:xfrm>
              <a:off x="3071" y="3083"/>
              <a:ext cx="539" cy="5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>
                  <a:latin typeface="Times New Roman" pitchFamily="18" charset="0"/>
                  <a:cs typeface="Times New Roman" pitchFamily="18" charset="0"/>
                </a:rPr>
                <a:t>Tách kênh</a:t>
              </a:r>
            </a:p>
          </p:txBody>
        </p:sp>
        <p:sp>
          <p:nvSpPr>
            <p:cNvPr id="66592" name="Text Box 28"/>
            <p:cNvSpPr txBox="1">
              <a:spLocks noChangeArrowheads="1"/>
            </p:cNvSpPr>
            <p:nvPr/>
          </p:nvSpPr>
          <p:spPr bwMode="auto">
            <a:xfrm>
              <a:off x="3789" y="2982"/>
              <a:ext cx="449" cy="7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>
                  <a:latin typeface="Times New Roman" pitchFamily="18" charset="0"/>
                  <a:cs typeface="Times New Roman" pitchFamily="18" charset="0"/>
                </a:rPr>
                <a:t>Giải điều chế</a:t>
              </a:r>
            </a:p>
          </p:txBody>
        </p:sp>
        <p:sp>
          <p:nvSpPr>
            <p:cNvPr id="66593" name="Text Box 29"/>
            <p:cNvSpPr txBox="1">
              <a:spLocks noChangeArrowheads="1"/>
            </p:cNvSpPr>
            <p:nvPr/>
          </p:nvSpPr>
          <p:spPr bwMode="auto">
            <a:xfrm>
              <a:off x="4427" y="2982"/>
              <a:ext cx="449" cy="7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>
                  <a:latin typeface="Times New Roman" pitchFamily="18" charset="0"/>
                  <a:cs typeface="Times New Roman" pitchFamily="18" charset="0"/>
                </a:rPr>
                <a:t>Giải truy cập</a:t>
              </a:r>
            </a:p>
          </p:txBody>
        </p:sp>
        <p:sp>
          <p:nvSpPr>
            <p:cNvPr id="66594" name="Line 30"/>
            <p:cNvSpPr>
              <a:spLocks noChangeShapeType="1"/>
            </p:cNvSpPr>
            <p:nvPr/>
          </p:nvSpPr>
          <p:spPr bwMode="auto">
            <a:xfrm rot="10800000">
              <a:off x="4880" y="3353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5" name="Line 31"/>
            <p:cNvSpPr>
              <a:spLocks noChangeShapeType="1"/>
            </p:cNvSpPr>
            <p:nvPr/>
          </p:nvSpPr>
          <p:spPr bwMode="auto">
            <a:xfrm flipH="1">
              <a:off x="2976" y="3353"/>
              <a:ext cx="9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6" name="Line 32"/>
            <p:cNvSpPr>
              <a:spLocks noChangeShapeType="1"/>
            </p:cNvSpPr>
            <p:nvPr/>
          </p:nvSpPr>
          <p:spPr bwMode="auto">
            <a:xfrm rot="10800000">
              <a:off x="4238" y="3346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7" name="Line 33"/>
            <p:cNvSpPr>
              <a:spLocks noChangeShapeType="1"/>
            </p:cNvSpPr>
            <p:nvPr/>
          </p:nvSpPr>
          <p:spPr bwMode="auto">
            <a:xfrm rot="10800000">
              <a:off x="1632" y="3353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8" name="Line 34"/>
            <p:cNvSpPr>
              <a:spLocks noChangeShapeType="1"/>
            </p:cNvSpPr>
            <p:nvPr/>
          </p:nvSpPr>
          <p:spPr bwMode="auto">
            <a:xfrm rot="10800000">
              <a:off x="2256" y="3353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9" name="Line 36"/>
            <p:cNvSpPr>
              <a:spLocks noChangeShapeType="1"/>
            </p:cNvSpPr>
            <p:nvPr/>
          </p:nvSpPr>
          <p:spPr bwMode="auto">
            <a:xfrm rot="10800000">
              <a:off x="2892" y="3184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0" name="Line 38"/>
            <p:cNvSpPr>
              <a:spLocks noChangeShapeType="1"/>
            </p:cNvSpPr>
            <p:nvPr/>
          </p:nvSpPr>
          <p:spPr bwMode="auto">
            <a:xfrm flipH="1">
              <a:off x="2976" y="3497"/>
              <a:ext cx="9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1" name="Line 39"/>
            <p:cNvSpPr>
              <a:spLocks noChangeShapeType="1"/>
            </p:cNvSpPr>
            <p:nvPr/>
          </p:nvSpPr>
          <p:spPr bwMode="auto">
            <a:xfrm rot="10800000">
              <a:off x="912" y="3353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2" name="Line 40"/>
            <p:cNvSpPr>
              <a:spLocks noChangeShapeType="1"/>
            </p:cNvSpPr>
            <p:nvPr/>
          </p:nvSpPr>
          <p:spPr bwMode="auto">
            <a:xfrm rot="10800000">
              <a:off x="92" y="3353"/>
              <a:ext cx="37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3" name="Line 41"/>
            <p:cNvSpPr>
              <a:spLocks noChangeShapeType="1"/>
            </p:cNvSpPr>
            <p:nvPr/>
          </p:nvSpPr>
          <p:spPr bwMode="auto">
            <a:xfrm rot="10800000">
              <a:off x="3610" y="3346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7" name="Text Box 58"/>
            <p:cNvSpPr txBox="1">
              <a:spLocks noChangeArrowheads="1"/>
            </p:cNvSpPr>
            <p:nvPr/>
          </p:nvSpPr>
          <p:spPr bwMode="auto">
            <a:xfrm>
              <a:off x="5040" y="3033"/>
              <a:ext cx="288" cy="6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000">
                  <a:latin typeface="Times New Roman" pitchFamily="18" charset="0"/>
                  <a:cs typeface="Times New Roman" pitchFamily="18" charset="0"/>
                </a:rPr>
                <a:t>R</a:t>
              </a:r>
            </a:p>
            <a:p>
              <a:pPr algn="ctr"/>
              <a:r>
                <a:rPr lang="vi-VN" sz="2000">
                  <a:latin typeface="Times New Roman" pitchFamily="18" charset="0"/>
                  <a:cs typeface="Times New Roman" pitchFamily="18" charset="0"/>
                </a:rPr>
                <a:t>C</a:t>
              </a:r>
            </a:p>
            <a:p>
              <a:pPr algn="ctr"/>
              <a:r>
                <a:rPr lang="vi-VN" sz="2000">
                  <a:latin typeface="Times New Roman" pitchFamily="18" charset="0"/>
                  <a:cs typeface="Times New Roman" pitchFamily="18" charset="0"/>
                </a:rPr>
                <a:t>V</a:t>
              </a:r>
            </a:p>
          </p:txBody>
        </p:sp>
      </p:grpSp>
      <p:sp>
        <p:nvSpPr>
          <p:cNvPr id="66568" name="Text Box 59"/>
          <p:cNvSpPr txBox="1">
            <a:spLocks noChangeArrowheads="1"/>
          </p:cNvSpPr>
          <p:nvPr/>
        </p:nvSpPr>
        <p:spPr bwMode="auto">
          <a:xfrm>
            <a:off x="3810000" y="3389313"/>
            <a:ext cx="855663" cy="8016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lIns="36000" rIns="36000"/>
          <a:lstStyle/>
          <a:p>
            <a:pPr algn="ctr"/>
            <a:r>
              <a:rPr lang="vi-VN" sz="2400">
                <a:latin typeface="Times New Roman" pitchFamily="18" charset="0"/>
                <a:cs typeface="Times New Roman" pitchFamily="18" charset="0"/>
              </a:rPr>
              <a:t>Đồng bộ</a:t>
            </a:r>
          </a:p>
        </p:txBody>
      </p:sp>
      <p:grpSp>
        <p:nvGrpSpPr>
          <p:cNvPr id="4" name="Group 68"/>
          <p:cNvGrpSpPr>
            <a:grpSpLocks/>
          </p:cNvGrpSpPr>
          <p:nvPr/>
        </p:nvGrpSpPr>
        <p:grpSpPr bwMode="auto">
          <a:xfrm>
            <a:off x="1219200" y="2819400"/>
            <a:ext cx="6934200" cy="533400"/>
            <a:chOff x="768" y="1776"/>
            <a:chExt cx="4368" cy="336"/>
          </a:xfrm>
        </p:grpSpPr>
        <p:sp>
          <p:nvSpPr>
            <p:cNvPr id="66579" name="Line 60"/>
            <p:cNvSpPr>
              <a:spLocks noChangeShapeType="1"/>
            </p:cNvSpPr>
            <p:nvPr/>
          </p:nvSpPr>
          <p:spPr bwMode="auto">
            <a:xfrm flipH="1" flipV="1">
              <a:off x="768" y="1872"/>
              <a:ext cx="15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0" name="Line 61"/>
            <p:cNvSpPr>
              <a:spLocks noChangeShapeType="1"/>
            </p:cNvSpPr>
            <p:nvPr/>
          </p:nvSpPr>
          <p:spPr bwMode="auto">
            <a:xfrm flipH="1" flipV="1">
              <a:off x="1392" y="1872"/>
              <a:ext cx="105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1" name="Line 62"/>
            <p:cNvSpPr>
              <a:spLocks noChangeShapeType="1"/>
            </p:cNvSpPr>
            <p:nvPr/>
          </p:nvSpPr>
          <p:spPr bwMode="auto">
            <a:xfrm flipH="1" flipV="1">
              <a:off x="2064" y="1872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2" name="Line 63"/>
            <p:cNvSpPr>
              <a:spLocks noChangeShapeType="1"/>
            </p:cNvSpPr>
            <p:nvPr/>
          </p:nvSpPr>
          <p:spPr bwMode="auto">
            <a:xfrm flipV="1">
              <a:off x="2640" y="18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3" name="Line 64"/>
            <p:cNvSpPr>
              <a:spLocks noChangeShapeType="1"/>
            </p:cNvSpPr>
            <p:nvPr/>
          </p:nvSpPr>
          <p:spPr bwMode="auto">
            <a:xfrm flipV="1">
              <a:off x="2688" y="1776"/>
              <a:ext cx="62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4" name="Line 65"/>
            <p:cNvSpPr>
              <a:spLocks noChangeShapeType="1"/>
            </p:cNvSpPr>
            <p:nvPr/>
          </p:nvSpPr>
          <p:spPr bwMode="auto">
            <a:xfrm flipV="1">
              <a:off x="2784" y="1776"/>
              <a:ext cx="124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5" name="Line 66"/>
            <p:cNvSpPr>
              <a:spLocks noChangeShapeType="1"/>
            </p:cNvSpPr>
            <p:nvPr/>
          </p:nvSpPr>
          <p:spPr bwMode="auto">
            <a:xfrm flipV="1">
              <a:off x="2928" y="1872"/>
              <a:ext cx="16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6" name="Line 67"/>
            <p:cNvSpPr>
              <a:spLocks noChangeShapeType="1"/>
            </p:cNvSpPr>
            <p:nvPr/>
          </p:nvSpPr>
          <p:spPr bwMode="auto">
            <a:xfrm flipV="1">
              <a:off x="3024" y="1920"/>
              <a:ext cx="211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" name="Group 69"/>
          <p:cNvGrpSpPr>
            <a:grpSpLocks/>
          </p:cNvGrpSpPr>
          <p:nvPr/>
        </p:nvGrpSpPr>
        <p:grpSpPr bwMode="auto">
          <a:xfrm flipV="1">
            <a:off x="1143000" y="4267200"/>
            <a:ext cx="6934200" cy="533400"/>
            <a:chOff x="768" y="1776"/>
            <a:chExt cx="4368" cy="336"/>
          </a:xfrm>
        </p:grpSpPr>
        <p:sp>
          <p:nvSpPr>
            <p:cNvPr id="66571" name="Line 70"/>
            <p:cNvSpPr>
              <a:spLocks noChangeShapeType="1"/>
            </p:cNvSpPr>
            <p:nvPr/>
          </p:nvSpPr>
          <p:spPr bwMode="auto">
            <a:xfrm flipH="1" flipV="1">
              <a:off x="768" y="1872"/>
              <a:ext cx="15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2" name="Line 71"/>
            <p:cNvSpPr>
              <a:spLocks noChangeShapeType="1"/>
            </p:cNvSpPr>
            <p:nvPr/>
          </p:nvSpPr>
          <p:spPr bwMode="auto">
            <a:xfrm flipH="1" flipV="1">
              <a:off x="1392" y="1872"/>
              <a:ext cx="105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3" name="Line 72"/>
            <p:cNvSpPr>
              <a:spLocks noChangeShapeType="1"/>
            </p:cNvSpPr>
            <p:nvPr/>
          </p:nvSpPr>
          <p:spPr bwMode="auto">
            <a:xfrm flipH="1" flipV="1">
              <a:off x="2064" y="1872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4" name="Line 73"/>
            <p:cNvSpPr>
              <a:spLocks noChangeShapeType="1"/>
            </p:cNvSpPr>
            <p:nvPr/>
          </p:nvSpPr>
          <p:spPr bwMode="auto">
            <a:xfrm flipV="1">
              <a:off x="2640" y="18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5" name="Line 74"/>
            <p:cNvSpPr>
              <a:spLocks noChangeShapeType="1"/>
            </p:cNvSpPr>
            <p:nvPr/>
          </p:nvSpPr>
          <p:spPr bwMode="auto">
            <a:xfrm flipV="1">
              <a:off x="2688" y="1776"/>
              <a:ext cx="62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6" name="Line 75"/>
            <p:cNvSpPr>
              <a:spLocks noChangeShapeType="1"/>
            </p:cNvSpPr>
            <p:nvPr/>
          </p:nvSpPr>
          <p:spPr bwMode="auto">
            <a:xfrm flipV="1">
              <a:off x="2784" y="1872"/>
              <a:ext cx="12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7" name="Line 76"/>
            <p:cNvSpPr>
              <a:spLocks noChangeShapeType="1"/>
            </p:cNvSpPr>
            <p:nvPr/>
          </p:nvSpPr>
          <p:spPr bwMode="auto">
            <a:xfrm flipV="1">
              <a:off x="2928" y="1872"/>
              <a:ext cx="16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8" name="Line 77"/>
            <p:cNvSpPr>
              <a:spLocks noChangeShapeType="1"/>
            </p:cNvSpPr>
            <p:nvPr/>
          </p:nvSpPr>
          <p:spPr bwMode="auto">
            <a:xfrm flipV="1">
              <a:off x="3024" y="1920"/>
              <a:ext cx="211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414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81000" y="152400"/>
            <a:ext cx="8385175" cy="914400"/>
          </a:xfrm>
        </p:spPr>
        <p:txBody>
          <a:bodyPr>
            <a:no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Truyền</a:t>
            </a:r>
            <a:r>
              <a:rPr lang="en-US" sz="3200" dirty="0">
                <a:latin typeface="Arial"/>
                <a:cs typeface="Arial"/>
              </a:rPr>
              <a:t> tin </a:t>
            </a:r>
            <a:r>
              <a:rPr lang="en-US" sz="3200" dirty="0" err="1">
                <a:latin typeface="Arial"/>
                <a:cs typeface="Arial"/>
              </a:rPr>
              <a:t>trong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kênh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không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nhiễu</a:t>
            </a:r>
            <a:endParaRPr lang="vi-VN" sz="3200" dirty="0">
              <a:latin typeface="Arial"/>
              <a:cs typeface="Arial"/>
            </a:endParaRPr>
          </a:p>
        </p:txBody>
      </p:sp>
      <p:sp>
        <p:nvSpPr>
          <p:cNvPr id="2385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0" y="1295400"/>
            <a:ext cx="9144000" cy="51054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456"/>
              </a:spcBef>
            </a:pP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Định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lý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Shannon: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Nếu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R &lt; C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thì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có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thể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mã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hóa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để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làm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cho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tốc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độ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lập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của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nguồn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tiếp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cận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với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dung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lượng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kênh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:</a:t>
            </a:r>
          </a:p>
          <a:p>
            <a:pPr marL="609600" indent="-609600">
              <a:lnSpc>
                <a:spcPct val="150000"/>
              </a:lnSpc>
              <a:spcBef>
                <a:spcPts val="456"/>
              </a:spcBef>
            </a:pP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 marL="609600" indent="-609600">
              <a:lnSpc>
                <a:spcPct val="150000"/>
              </a:lnSpc>
              <a:spcBef>
                <a:spcPts val="456"/>
              </a:spcBef>
            </a:pP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 marL="609600" indent="-609600">
              <a:lnSpc>
                <a:spcPct val="150000"/>
              </a:lnSpc>
              <a:spcBef>
                <a:spcPts val="456"/>
              </a:spcBef>
            </a:pP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456"/>
              </a:spcBef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Nguyên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lý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mã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hóa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nguồn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: </a:t>
            </a:r>
            <a:r>
              <a:rPr lang="en-US" sz="2200" dirty="0" err="1">
                <a:latin typeface="Arial"/>
                <a:cs typeface="Arial"/>
              </a:rPr>
              <a:t>làm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cấu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trúc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thống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kê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của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nguồn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trở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nên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hợp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lý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hơn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bằng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tăng</a:t>
            </a:r>
            <a:r>
              <a:rPr lang="en-US" sz="2200" dirty="0">
                <a:latin typeface="Arial"/>
                <a:cs typeface="Arial"/>
              </a:rPr>
              <a:t> entropy </a:t>
            </a:r>
            <a:r>
              <a:rPr lang="en-US" sz="2200" dirty="0" err="1">
                <a:latin typeface="Arial"/>
                <a:cs typeface="Arial"/>
              </a:rPr>
              <a:t>của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ký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tự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dùng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để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hóa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nguồn</a:t>
            </a:r>
            <a:endParaRPr lang="vi-VN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456"/>
              </a:spcBef>
            </a:pP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Mã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hóa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nguồn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loại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bỏ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độ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dư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của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nguồn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tin,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tăng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hiệu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suất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mã</a:t>
            </a: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effectLst/>
                <a:latin typeface="Arial"/>
                <a:cs typeface="Arial"/>
              </a:rPr>
              <a:t>hóa</a:t>
            </a:r>
            <a:endParaRPr lang="en-US" sz="2200" dirty="0">
              <a:solidFill>
                <a:srgbClr val="000066"/>
              </a:solidFill>
              <a:effectLst/>
              <a:latin typeface="Arial"/>
              <a:cs typeface="Arial"/>
            </a:endParaRPr>
          </a:p>
          <a:p>
            <a:pPr marL="609600" indent="-609600">
              <a:lnSpc>
                <a:spcPct val="150000"/>
              </a:lnSpc>
              <a:spcBef>
                <a:spcPts val="456"/>
              </a:spcBef>
            </a:pPr>
            <a:endParaRPr lang="en-US" sz="2200" dirty="0">
              <a:solidFill>
                <a:srgbClr val="000066"/>
              </a:solidFill>
              <a:effectLst/>
              <a:latin typeface="Arial"/>
              <a:cs typeface="Arial"/>
            </a:endParaRPr>
          </a:p>
          <a:p>
            <a:pPr marL="609600" indent="-609600">
              <a:lnSpc>
                <a:spcPct val="150000"/>
              </a:lnSpc>
              <a:spcBef>
                <a:spcPts val="456"/>
              </a:spcBef>
              <a:buFont typeface="Wingdings" charset="0"/>
              <a:buNone/>
            </a:pPr>
            <a:r>
              <a:rPr lang="en-US" sz="2200" dirty="0">
                <a:solidFill>
                  <a:srgbClr val="000066"/>
                </a:solidFill>
                <a:effectLst/>
                <a:latin typeface="Arial"/>
                <a:cs typeface="Arial"/>
              </a:rPr>
              <a:t>    </a:t>
            </a:r>
          </a:p>
        </p:txBody>
      </p:sp>
      <p:graphicFrame>
        <p:nvGraphicFramePr>
          <p:cNvPr id="8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126349"/>
              </p:ext>
            </p:extLst>
          </p:nvPr>
        </p:nvGraphicFramePr>
        <p:xfrm>
          <a:off x="3581400" y="2895600"/>
          <a:ext cx="1919844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83" name="Equation" r:id="rId3" imgW="533400" imgH="177800" progId="Equation.3">
                  <p:embed/>
                </p:oleObj>
              </mc:Choice>
              <mc:Fallback>
                <p:oleObj name="Equation" r:id="rId3" imgW="5334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895600"/>
                        <a:ext cx="1919844" cy="6096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1"/>
          <p:cNvSpPr>
            <a:spLocks noChangeArrowheads="1"/>
          </p:cNvSpPr>
          <p:nvPr/>
        </p:nvSpPr>
        <p:spPr bwMode="auto">
          <a:xfrm>
            <a:off x="914400" y="3657600"/>
            <a:ext cx="649894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Phương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pháp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mã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hóa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này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gọi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là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mã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hoá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nguồn</a:t>
            </a:r>
            <a:endParaRPr lang="en-US" sz="2200" b="1" dirty="0">
              <a:solidFill>
                <a:srgbClr val="0000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2291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Mã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hóa</a:t>
            </a:r>
            <a:r>
              <a:rPr lang="vi-VN" dirty="0">
                <a:latin typeface="Arial"/>
                <a:cs typeface="Arial"/>
              </a:rPr>
              <a:t> nguồn thống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vi-VN" dirty="0">
                <a:latin typeface="Arial"/>
                <a:cs typeface="Arial"/>
              </a:rPr>
              <a:t>kê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47139" name="Rectangle 3"/>
          <p:cNvSpPr>
            <a:spLocks noGrp="1" noRot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spcBef>
                <a:spcPct val="40000"/>
              </a:spcBef>
            </a:pPr>
            <a:r>
              <a:rPr lang="en-US" sz="2200" dirty="0" err="1">
                <a:latin typeface="Arial"/>
                <a:cs typeface="Arial"/>
              </a:rPr>
              <a:t>Thông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thường</a:t>
            </a:r>
            <a:r>
              <a:rPr lang="en-US" sz="2200" dirty="0">
                <a:latin typeface="Arial"/>
                <a:cs typeface="Arial"/>
              </a:rPr>
              <a:t>, entropy </a:t>
            </a:r>
            <a:r>
              <a:rPr lang="en-US" sz="2200" dirty="0" err="1">
                <a:latin typeface="Arial"/>
                <a:cs typeface="Arial"/>
              </a:rPr>
              <a:t>của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nguồn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thấp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hơn</a:t>
            </a:r>
            <a:r>
              <a:rPr lang="en-US" sz="2200" dirty="0">
                <a:latin typeface="Arial"/>
                <a:cs typeface="Arial"/>
              </a:rPr>
              <a:t> entropy </a:t>
            </a:r>
            <a:r>
              <a:rPr lang="en-US" sz="2200" dirty="0" err="1">
                <a:latin typeface="Arial"/>
                <a:cs typeface="Arial"/>
              </a:rPr>
              <a:t>cực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đại</a:t>
            </a:r>
            <a:endParaRPr lang="en-US" sz="2200" dirty="0">
              <a:latin typeface="Arial"/>
              <a:cs typeface="Arial"/>
            </a:endParaRPr>
          </a:p>
          <a:p>
            <a:pPr eaLnBrk="1" hangingPunct="1">
              <a:lnSpc>
                <a:spcPct val="150000"/>
              </a:lnSpc>
              <a:spcBef>
                <a:spcPct val="40000"/>
              </a:spcBef>
              <a:buFont typeface="Wingdings" pitchFamily="2" charset="2"/>
              <a:buChar char="à"/>
            </a:pPr>
            <a:r>
              <a:rPr lang="en-US" sz="2200" dirty="0" err="1">
                <a:latin typeface="Arial"/>
                <a:cs typeface="Arial"/>
                <a:sym typeface="Wingdings" pitchFamily="2" charset="2"/>
              </a:rPr>
              <a:t>Cần</a:t>
            </a:r>
            <a:r>
              <a:rPr 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làm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cấu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trúc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thống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kê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của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nguồn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trở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nên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hợp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lý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hơn</a:t>
            </a:r>
            <a:endParaRPr lang="en-US" sz="2200" dirty="0">
              <a:latin typeface="Arial"/>
              <a:cs typeface="Arial"/>
            </a:endParaRPr>
          </a:p>
          <a:p>
            <a:pPr eaLnBrk="1" hangingPunct="1">
              <a:lnSpc>
                <a:spcPct val="150000"/>
              </a:lnSpc>
              <a:spcBef>
                <a:spcPct val="40000"/>
              </a:spcBef>
              <a:buFont typeface="Wingdings" pitchFamily="2" charset="2"/>
              <a:buChar char="à"/>
            </a:pPr>
            <a:r>
              <a:rPr lang="en-US" sz="2200" dirty="0" err="1">
                <a:latin typeface="Arial"/>
                <a:cs typeface="Arial"/>
              </a:rPr>
              <a:t>Giải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pháp</a:t>
            </a:r>
            <a:r>
              <a:rPr lang="en-US" sz="2200" dirty="0">
                <a:latin typeface="Arial"/>
                <a:cs typeface="Arial"/>
              </a:rPr>
              <a:t>: </a:t>
            </a:r>
            <a:r>
              <a:rPr lang="en-US" sz="2200" b="1" dirty="0" err="1">
                <a:latin typeface="Arial"/>
                <a:cs typeface="Arial"/>
              </a:rPr>
              <a:t>tăng</a:t>
            </a:r>
            <a:r>
              <a:rPr lang="en-US" sz="2200" b="1" dirty="0">
                <a:latin typeface="Arial"/>
                <a:cs typeface="Arial"/>
              </a:rPr>
              <a:t> entropy </a:t>
            </a:r>
            <a:r>
              <a:rPr lang="en-US" sz="2200" b="1" dirty="0" err="1">
                <a:latin typeface="Arial"/>
                <a:cs typeface="Arial"/>
              </a:rPr>
              <a:t>của</a:t>
            </a: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latin typeface="Arial"/>
                <a:cs typeface="Arial"/>
              </a:rPr>
              <a:t>các</a:t>
            </a: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latin typeface="Arial"/>
                <a:cs typeface="Arial"/>
              </a:rPr>
              <a:t>ký</a:t>
            </a: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latin typeface="Arial"/>
                <a:cs typeface="Arial"/>
              </a:rPr>
              <a:t>tự</a:t>
            </a: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latin typeface="Arial"/>
                <a:cs typeface="Arial"/>
              </a:rPr>
              <a:t>dùng</a:t>
            </a: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latin typeface="Arial"/>
                <a:cs typeface="Arial"/>
              </a:rPr>
              <a:t>để</a:t>
            </a: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latin typeface="Arial"/>
                <a:cs typeface="Arial"/>
              </a:rPr>
              <a:t>mã</a:t>
            </a: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latin typeface="Arial"/>
                <a:cs typeface="Arial"/>
              </a:rPr>
              <a:t>hóa</a:t>
            </a: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latin typeface="Arial"/>
                <a:cs typeface="Arial"/>
              </a:rPr>
              <a:t>nguồn</a:t>
            </a:r>
            <a:endParaRPr lang="en-US" sz="2200" b="1" dirty="0">
              <a:latin typeface="Arial"/>
              <a:cs typeface="Arial"/>
            </a:endParaRPr>
          </a:p>
          <a:p>
            <a:pPr eaLnBrk="1" hangingPunct="1">
              <a:lnSpc>
                <a:spcPct val="150000"/>
              </a:lnSpc>
              <a:spcBef>
                <a:spcPct val="40000"/>
              </a:spcBef>
            </a:pPr>
            <a:r>
              <a:rPr lang="en-US" sz="2200" b="1" dirty="0" err="1">
                <a:latin typeface="Arial"/>
                <a:cs typeface="Arial"/>
              </a:rPr>
              <a:t>Mã</a:t>
            </a: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latin typeface="Arial"/>
                <a:cs typeface="Arial"/>
              </a:rPr>
              <a:t>hóa</a:t>
            </a: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latin typeface="Arial"/>
                <a:cs typeface="Arial"/>
              </a:rPr>
              <a:t>thống</a:t>
            </a: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latin typeface="Arial"/>
                <a:cs typeface="Arial"/>
              </a:rPr>
              <a:t>kê</a:t>
            </a:r>
            <a:r>
              <a:rPr lang="en-US" sz="2200" b="1" dirty="0">
                <a:latin typeface="Arial"/>
                <a:cs typeface="Arial"/>
              </a:rPr>
              <a:t>: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hóa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ký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tự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có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xác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suất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sinh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ra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lớn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bằng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từ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ngắn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ngược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lại</a:t>
            </a:r>
            <a:endParaRPr lang="en-US" sz="2200" dirty="0">
              <a:latin typeface="Arial"/>
              <a:cs typeface="Arial"/>
            </a:endParaRPr>
          </a:p>
          <a:p>
            <a:pPr eaLnBrk="1" hangingPunct="1">
              <a:lnSpc>
                <a:spcPct val="150000"/>
              </a:lnSpc>
              <a:spcBef>
                <a:spcPct val="40000"/>
              </a:spcBef>
            </a:pPr>
            <a:r>
              <a:rPr lang="en-US" sz="2200" dirty="0" err="1">
                <a:latin typeface="Arial"/>
                <a:cs typeface="Arial"/>
              </a:rPr>
              <a:t>Ví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dụ</a:t>
            </a:r>
            <a:r>
              <a:rPr lang="en-US" sz="2200" dirty="0">
                <a:latin typeface="Arial"/>
                <a:cs typeface="Arial"/>
              </a:rPr>
              <a:t>: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Morse (Samuel Morse 1791-1872)</a:t>
            </a:r>
          </a:p>
        </p:txBody>
      </p:sp>
    </p:spTree>
    <p:extLst>
      <p:ext uri="{BB962C8B-B14F-4D97-AF65-F5344CB8AC3E}">
        <p14:creationId xmlns:p14="http://schemas.microsoft.com/office/powerpoint/2010/main" val="178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7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7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7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47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3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Ví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dụ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hóa</a:t>
            </a:r>
            <a:r>
              <a:rPr lang="vi-VN" sz="3200" dirty="0">
                <a:latin typeface="Arial"/>
                <a:cs typeface="Arial"/>
              </a:rPr>
              <a:t> nguồn thống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vi-VN" sz="3200" dirty="0">
                <a:latin typeface="Arial"/>
                <a:cs typeface="Arial"/>
              </a:rPr>
              <a:t>kê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47139" name="Rectangle 3"/>
          <p:cNvSpPr>
            <a:spLocks noGrp="1" noRot="1" noChangeArrowheads="1"/>
          </p:cNvSpPr>
          <p:nvPr>
            <p:ph sz="quarter" idx="1"/>
          </p:nvPr>
        </p:nvSpPr>
        <p:spPr>
          <a:xfrm>
            <a:off x="152400" y="1143000"/>
            <a:ext cx="8915400" cy="54102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60000"/>
              </a:lnSpc>
              <a:spcBef>
                <a:spcPts val="456"/>
              </a:spcBef>
              <a:buNone/>
            </a:pPr>
            <a:r>
              <a:rPr lang="en-US" sz="2200" dirty="0">
                <a:latin typeface="Arial"/>
                <a:cs typeface="Arial"/>
              </a:rPr>
              <a:t>Morse code</a:t>
            </a:r>
          </a:p>
          <a:p>
            <a:pPr marL="0" indent="0" eaLnBrk="1" hangingPunct="1">
              <a:lnSpc>
                <a:spcPct val="160000"/>
              </a:lnSpc>
              <a:spcBef>
                <a:spcPts val="456"/>
              </a:spcBef>
              <a:buNone/>
            </a:pPr>
            <a:r>
              <a:rPr lang="en-US" sz="2200" dirty="0">
                <a:latin typeface="Arial"/>
                <a:cs typeface="Arial"/>
              </a:rPr>
              <a:t>    </a:t>
            </a:r>
          </a:p>
          <a:p>
            <a:pPr marL="0" indent="0" eaLnBrk="1" hangingPunct="1">
              <a:lnSpc>
                <a:spcPct val="160000"/>
              </a:lnSpc>
              <a:spcBef>
                <a:spcPts val="456"/>
              </a:spcBef>
              <a:buNone/>
            </a:pPr>
            <a:endParaRPr lang="en-US" sz="2200" dirty="0">
              <a:latin typeface="Arial"/>
              <a:cs typeface="Arial"/>
            </a:endParaRPr>
          </a:p>
          <a:p>
            <a:pPr marL="0" indent="0" eaLnBrk="1" hangingPunct="1">
              <a:lnSpc>
                <a:spcPct val="160000"/>
              </a:lnSpc>
              <a:spcBef>
                <a:spcPts val="456"/>
              </a:spcBef>
              <a:buNone/>
            </a:pPr>
            <a:endParaRPr lang="en-US" sz="2200" dirty="0">
              <a:latin typeface="Arial"/>
              <a:cs typeface="Arial"/>
            </a:endParaRPr>
          </a:p>
          <a:p>
            <a:pPr marL="0" indent="0" eaLnBrk="1" hangingPunct="1">
              <a:lnSpc>
                <a:spcPct val="160000"/>
              </a:lnSpc>
              <a:spcBef>
                <a:spcPts val="456"/>
              </a:spcBef>
              <a:buNone/>
            </a:pPr>
            <a:endParaRPr lang="en-US" sz="22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54367"/>
            <a:ext cx="8305800" cy="520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20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hóa</a:t>
            </a:r>
            <a:r>
              <a:rPr lang="vi-VN" sz="3200" dirty="0">
                <a:latin typeface="Arial"/>
                <a:cs typeface="Arial"/>
              </a:rPr>
              <a:t> nguồn thống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vi-VN" sz="3200" dirty="0">
                <a:latin typeface="Arial"/>
                <a:cs typeface="Arial"/>
              </a:rPr>
              <a:t>kê tối ưu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47139" name="Rectangle 3"/>
          <p:cNvSpPr>
            <a:spLocks noGrp="1" noRot="1" noChangeArrowheads="1"/>
          </p:cNvSpPr>
          <p:nvPr>
            <p:ph sz="quarter" idx="1"/>
          </p:nvPr>
        </p:nvSpPr>
        <p:spPr>
          <a:xfrm>
            <a:off x="152400" y="1295403"/>
            <a:ext cx="8915400" cy="2209797"/>
          </a:xfrm>
        </p:spPr>
        <p:txBody>
          <a:bodyPr>
            <a:normAutofit/>
          </a:bodyPr>
          <a:lstStyle/>
          <a:p>
            <a:pPr eaLnBrk="1" hangingPunct="1">
              <a:lnSpc>
                <a:spcPct val="160000"/>
              </a:lnSpc>
              <a:spcBef>
                <a:spcPts val="456"/>
              </a:spcBef>
            </a:pPr>
            <a:r>
              <a:rPr lang="en-US" sz="2200" dirty="0" err="1">
                <a:solidFill>
                  <a:srgbClr val="2909AF"/>
                </a:solidFill>
                <a:latin typeface="Arial"/>
                <a:cs typeface="Arial"/>
              </a:rPr>
              <a:t>Độ</a:t>
            </a:r>
            <a:r>
              <a:rPr lang="en-US" sz="2200" dirty="0">
                <a:solidFill>
                  <a:srgbClr val="2909A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2909AF"/>
                </a:solidFill>
                <a:latin typeface="Arial"/>
                <a:cs typeface="Arial"/>
              </a:rPr>
              <a:t>dài</a:t>
            </a:r>
            <a:r>
              <a:rPr lang="en-US" sz="2200" dirty="0">
                <a:solidFill>
                  <a:srgbClr val="2909A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2909AF"/>
                </a:solidFill>
                <a:latin typeface="Arial"/>
                <a:cs typeface="Arial"/>
              </a:rPr>
              <a:t>từ</a:t>
            </a:r>
            <a:r>
              <a:rPr lang="en-US" sz="2200" dirty="0">
                <a:solidFill>
                  <a:srgbClr val="2909A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2909AF"/>
                </a:solidFill>
                <a:latin typeface="Arial"/>
                <a:cs typeface="Arial"/>
              </a:rPr>
              <a:t>mã</a:t>
            </a:r>
            <a:r>
              <a:rPr lang="en-US" sz="2200" dirty="0">
                <a:solidFill>
                  <a:srgbClr val="2909A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2909AF"/>
                </a:solidFill>
                <a:latin typeface="Arial"/>
                <a:cs typeface="Arial"/>
              </a:rPr>
              <a:t>trung</a:t>
            </a:r>
            <a:r>
              <a:rPr lang="en-US" sz="2200" dirty="0">
                <a:solidFill>
                  <a:srgbClr val="2909A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2909AF"/>
                </a:solidFill>
                <a:latin typeface="Arial"/>
                <a:cs typeface="Arial"/>
              </a:rPr>
              <a:t>bình</a:t>
            </a:r>
            <a:r>
              <a:rPr lang="en-US" sz="2200" dirty="0">
                <a:solidFill>
                  <a:srgbClr val="2909A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2909AF"/>
                </a:solidFill>
                <a:latin typeface="Arial"/>
                <a:cs typeface="Arial"/>
              </a:rPr>
              <a:t>nhỏ</a:t>
            </a:r>
            <a:r>
              <a:rPr lang="en-US" sz="2200" dirty="0">
                <a:solidFill>
                  <a:srgbClr val="2909A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2909AF"/>
                </a:solidFill>
                <a:latin typeface="Arial"/>
                <a:cs typeface="Arial"/>
              </a:rPr>
              <a:t>nhất</a:t>
            </a:r>
            <a:r>
              <a:rPr lang="en-US" sz="2200" dirty="0">
                <a:solidFill>
                  <a:srgbClr val="2909AF"/>
                </a:solidFill>
                <a:latin typeface="Arial"/>
                <a:cs typeface="Arial"/>
              </a:rPr>
              <a:t> (</a:t>
            </a:r>
            <a:r>
              <a:rPr lang="en-US" sz="2200" dirty="0" err="1">
                <a:solidFill>
                  <a:srgbClr val="2909AF"/>
                </a:solidFill>
                <a:latin typeface="Arial"/>
                <a:cs typeface="Arial"/>
              </a:rPr>
              <a:t>mã</a:t>
            </a:r>
            <a:r>
              <a:rPr lang="en-US" sz="2200" dirty="0">
                <a:solidFill>
                  <a:srgbClr val="2909A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2909AF"/>
                </a:solidFill>
                <a:latin typeface="Arial"/>
                <a:cs typeface="Arial"/>
              </a:rPr>
              <a:t>nén</a:t>
            </a:r>
            <a:r>
              <a:rPr lang="en-US" sz="2200" dirty="0">
                <a:solidFill>
                  <a:srgbClr val="2909AF"/>
                </a:solidFill>
                <a:latin typeface="Arial"/>
                <a:cs typeface="Arial"/>
              </a:rPr>
              <a:t>)</a:t>
            </a:r>
          </a:p>
          <a:p>
            <a:pPr eaLnBrk="1" hangingPunct="1">
              <a:lnSpc>
                <a:spcPct val="160000"/>
              </a:lnSpc>
              <a:spcBef>
                <a:spcPts val="456"/>
              </a:spcBef>
            </a:pPr>
            <a:r>
              <a:rPr lang="en-US" sz="2200" dirty="0" err="1">
                <a:solidFill>
                  <a:srgbClr val="2909AF"/>
                </a:solidFill>
                <a:latin typeface="Arial"/>
                <a:cs typeface="Arial"/>
                <a:sym typeface="Wingdings"/>
              </a:rPr>
              <a:t>Mã</a:t>
            </a:r>
            <a:r>
              <a:rPr lang="en-US" sz="2200" dirty="0">
                <a:solidFill>
                  <a:srgbClr val="2909AF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2200" dirty="0" err="1">
                <a:solidFill>
                  <a:srgbClr val="2909AF"/>
                </a:solidFill>
                <a:latin typeface="Arial"/>
                <a:cs typeface="Arial"/>
                <a:sym typeface="Wingdings"/>
              </a:rPr>
              <a:t>không</a:t>
            </a:r>
            <a:r>
              <a:rPr lang="en-US" sz="2200" dirty="0">
                <a:solidFill>
                  <a:srgbClr val="2909AF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2200" dirty="0" err="1">
                <a:solidFill>
                  <a:srgbClr val="2909AF"/>
                </a:solidFill>
                <a:latin typeface="Arial"/>
                <a:cs typeface="Arial"/>
                <a:sym typeface="Wingdings"/>
              </a:rPr>
              <a:t>đều</a:t>
            </a:r>
            <a:endParaRPr lang="en-US" sz="2200" dirty="0">
              <a:solidFill>
                <a:srgbClr val="2909AF"/>
              </a:solidFill>
              <a:latin typeface="Arial"/>
              <a:cs typeface="Arial"/>
              <a:sym typeface="Wingdings"/>
            </a:endParaRPr>
          </a:p>
          <a:p>
            <a:pPr eaLnBrk="1" hangingPunct="1">
              <a:lnSpc>
                <a:spcPct val="160000"/>
              </a:lnSpc>
              <a:spcBef>
                <a:spcPts val="456"/>
              </a:spcBef>
            </a:pPr>
            <a:r>
              <a:rPr lang="en-US" sz="2200" dirty="0" err="1">
                <a:solidFill>
                  <a:srgbClr val="2909AF"/>
                </a:solidFill>
                <a:latin typeface="Arial"/>
                <a:cs typeface="Arial"/>
                <a:sym typeface="Wingdings"/>
              </a:rPr>
              <a:t>Giữa</a:t>
            </a:r>
            <a:r>
              <a:rPr lang="en-US" sz="2200" dirty="0">
                <a:solidFill>
                  <a:srgbClr val="2909AF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2200" dirty="0" err="1">
                <a:solidFill>
                  <a:srgbClr val="2909AF"/>
                </a:solidFill>
                <a:latin typeface="Arial"/>
                <a:cs typeface="Arial"/>
                <a:sym typeface="Wingdings"/>
              </a:rPr>
              <a:t>các</a:t>
            </a:r>
            <a:r>
              <a:rPr lang="en-US" sz="2200" dirty="0">
                <a:solidFill>
                  <a:srgbClr val="2909AF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2200" dirty="0" err="1">
                <a:solidFill>
                  <a:srgbClr val="2909AF"/>
                </a:solidFill>
                <a:latin typeface="Arial"/>
                <a:cs typeface="Arial"/>
                <a:sym typeface="Wingdings"/>
              </a:rPr>
              <a:t>từ</a:t>
            </a:r>
            <a:r>
              <a:rPr lang="en-US" sz="2200" dirty="0">
                <a:solidFill>
                  <a:srgbClr val="2909AF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2200" dirty="0" err="1">
                <a:solidFill>
                  <a:srgbClr val="2909AF"/>
                </a:solidFill>
                <a:latin typeface="Arial"/>
                <a:cs typeface="Arial"/>
                <a:sym typeface="Wingdings"/>
              </a:rPr>
              <a:t>mã</a:t>
            </a:r>
            <a:r>
              <a:rPr lang="en-US" sz="2200" dirty="0">
                <a:solidFill>
                  <a:srgbClr val="2909AF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2200" dirty="0" err="1">
                <a:solidFill>
                  <a:srgbClr val="2909AF"/>
                </a:solidFill>
                <a:latin typeface="Arial"/>
                <a:cs typeface="Arial"/>
                <a:sym typeface="Wingdings"/>
              </a:rPr>
              <a:t>không</a:t>
            </a:r>
            <a:r>
              <a:rPr lang="en-US" sz="2200" dirty="0">
                <a:solidFill>
                  <a:srgbClr val="2909AF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2200" dirty="0" err="1">
                <a:solidFill>
                  <a:srgbClr val="2909AF"/>
                </a:solidFill>
                <a:latin typeface="Arial"/>
                <a:cs typeface="Arial"/>
                <a:sym typeface="Wingdings"/>
              </a:rPr>
              <a:t>có</a:t>
            </a:r>
            <a:r>
              <a:rPr lang="en-US" sz="2200" dirty="0">
                <a:solidFill>
                  <a:srgbClr val="2909AF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2200" dirty="0" err="1">
                <a:solidFill>
                  <a:srgbClr val="2909AF"/>
                </a:solidFill>
                <a:latin typeface="Arial"/>
                <a:cs typeface="Arial"/>
                <a:sym typeface="Wingdings"/>
              </a:rPr>
              <a:t>ký</a:t>
            </a:r>
            <a:r>
              <a:rPr lang="en-US" sz="2200" dirty="0">
                <a:solidFill>
                  <a:srgbClr val="2909AF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2200" dirty="0" err="1">
                <a:solidFill>
                  <a:srgbClr val="2909AF"/>
                </a:solidFill>
                <a:latin typeface="Arial"/>
                <a:cs typeface="Arial"/>
                <a:sym typeface="Wingdings"/>
              </a:rPr>
              <a:t>hiệu</a:t>
            </a:r>
            <a:r>
              <a:rPr lang="en-US" sz="2200" dirty="0">
                <a:solidFill>
                  <a:srgbClr val="2909AF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2200" dirty="0" err="1">
                <a:solidFill>
                  <a:srgbClr val="2909AF"/>
                </a:solidFill>
                <a:latin typeface="Arial"/>
                <a:cs typeface="Arial"/>
                <a:sym typeface="Wingdings"/>
              </a:rPr>
              <a:t>phân</a:t>
            </a:r>
            <a:r>
              <a:rPr lang="en-US" sz="2200" dirty="0">
                <a:solidFill>
                  <a:srgbClr val="2909AF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2200" dirty="0" err="1">
                <a:solidFill>
                  <a:srgbClr val="2909AF"/>
                </a:solidFill>
                <a:latin typeface="Arial"/>
                <a:cs typeface="Arial"/>
                <a:sym typeface="Wingdings"/>
              </a:rPr>
              <a:t>cách</a:t>
            </a:r>
            <a:endParaRPr lang="en-US" sz="2200" dirty="0">
              <a:solidFill>
                <a:srgbClr val="2909AF"/>
              </a:solidFill>
              <a:latin typeface="Arial"/>
              <a:cs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DAB676-EFA0-1B43-A282-999102F0B377}"/>
              </a:ext>
            </a:extLst>
          </p:cNvPr>
          <p:cNvGrpSpPr/>
          <p:nvPr/>
        </p:nvGrpSpPr>
        <p:grpSpPr>
          <a:xfrm>
            <a:off x="381000" y="3962400"/>
            <a:ext cx="8382000" cy="800100"/>
            <a:chOff x="381000" y="4152900"/>
            <a:chExt cx="8382000" cy="800100"/>
          </a:xfrm>
        </p:grpSpPr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5961063" y="4202113"/>
              <a:ext cx="2801937" cy="7381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vi-VN" altLang="ja-JP" sz="2400" dirty="0">
                  <a:latin typeface="Times New Roman" pitchFamily="18" charset="0"/>
                  <a:ea typeface="MS Mincho" pitchFamily="49" charset="-128"/>
                </a:rPr>
                <a:t>Bản tin</a:t>
              </a:r>
            </a:p>
            <a:p>
              <a:pPr algn="ctr"/>
              <a:r>
                <a:rPr lang="vi-VN" altLang="ja-JP" sz="2400" dirty="0">
                  <a:latin typeface="Times New Roman" pitchFamily="18" charset="0"/>
                  <a:ea typeface="MS Mincho" pitchFamily="49" charset="-128"/>
                </a:rPr>
                <a:t>(Tập ký tự 2</a:t>
              </a:r>
              <a:r>
                <a:rPr lang="en-US" altLang="ja-JP" sz="2400" dirty="0">
                  <a:latin typeface="Times New Roman" pitchFamily="18" charset="0"/>
                  <a:ea typeface="MS Mincho" pitchFamily="49" charset="-128"/>
                </a:rPr>
                <a:t> - </a:t>
              </a:r>
              <a:r>
                <a:rPr lang="en-US" altLang="ja-JP" sz="2400" b="1" dirty="0">
                  <a:latin typeface="Times New Roman" pitchFamily="18" charset="0"/>
                  <a:ea typeface="MS Mincho" pitchFamily="49" charset="-128"/>
                </a:rPr>
                <a:t>code</a:t>
              </a:r>
              <a:r>
                <a:rPr lang="vi-VN" altLang="ja-JP" sz="2400" dirty="0">
                  <a:latin typeface="Times New Roman" pitchFamily="18" charset="0"/>
                  <a:ea typeface="MS Mincho" pitchFamily="49" charset="-128"/>
                </a:rPr>
                <a:t>)</a:t>
              </a:r>
              <a:endParaRPr lang="vi-VN" sz="2400" dirty="0">
                <a:latin typeface="Times New Roman" pitchFamily="18" charset="0"/>
                <a:ea typeface="MS Mincho" pitchFamily="49" charset="-128"/>
              </a:endParaRPr>
            </a:p>
          </p:txBody>
        </p:sp>
        <p:sp>
          <p:nvSpPr>
            <p:cNvPr id="9" name="Text Box 15"/>
            <p:cNvSpPr txBox="1">
              <a:spLocks noChangeArrowheads="1"/>
            </p:cNvSpPr>
            <p:nvPr/>
          </p:nvSpPr>
          <p:spPr bwMode="auto">
            <a:xfrm>
              <a:off x="381000" y="4202113"/>
              <a:ext cx="2954338" cy="738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vi-VN" altLang="ja-JP" sz="2400" dirty="0">
                  <a:latin typeface="Times New Roman" pitchFamily="18" charset="0"/>
                  <a:ea typeface="MS Mincho" pitchFamily="49" charset="-128"/>
                </a:rPr>
                <a:t>Bản tin</a:t>
              </a:r>
            </a:p>
            <a:p>
              <a:pPr algn="ctr"/>
              <a:r>
                <a:rPr lang="vi-VN" altLang="ja-JP" sz="2400" dirty="0">
                  <a:latin typeface="Times New Roman" pitchFamily="18" charset="0"/>
                  <a:ea typeface="MS Mincho" pitchFamily="49" charset="-128"/>
                </a:rPr>
                <a:t>(Tập ký tự 1</a:t>
              </a:r>
              <a:r>
                <a:rPr lang="en-US" altLang="ja-JP" sz="2400" dirty="0">
                  <a:latin typeface="Times New Roman" pitchFamily="18" charset="0"/>
                  <a:ea typeface="MS Mincho" pitchFamily="49" charset="-128"/>
                </a:rPr>
                <a:t> - </a:t>
              </a:r>
              <a:r>
                <a:rPr lang="en-US" altLang="ja-JP" sz="2400" b="1" dirty="0">
                  <a:latin typeface="Times New Roman" pitchFamily="18" charset="0"/>
                  <a:ea typeface="MS Mincho" pitchFamily="49" charset="-128"/>
                </a:rPr>
                <a:t>source</a:t>
              </a:r>
              <a:r>
                <a:rPr lang="vi-VN" altLang="ja-JP" sz="2400" dirty="0">
                  <a:latin typeface="Times New Roman" pitchFamily="18" charset="0"/>
                  <a:ea typeface="MS Mincho" pitchFamily="49" charset="-128"/>
                </a:rPr>
                <a:t>)</a:t>
              </a:r>
              <a:endParaRPr lang="vi-VN" sz="2400" dirty="0">
                <a:ea typeface="MS Mincho" pitchFamily="49" charset="-128"/>
              </a:endParaRPr>
            </a:p>
          </p:txBody>
        </p:sp>
        <p:sp>
          <p:nvSpPr>
            <p:cNvPr id="10" name="Text Box 16"/>
            <p:cNvSpPr txBox="1">
              <a:spLocks noChangeArrowheads="1"/>
            </p:cNvSpPr>
            <p:nvPr/>
          </p:nvSpPr>
          <p:spPr bwMode="auto">
            <a:xfrm>
              <a:off x="4191000" y="4152900"/>
              <a:ext cx="1138238" cy="800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algn="ctr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vi-VN" altLang="ja-JP" sz="2400" b="1" dirty="0">
                  <a:solidFill>
                    <a:srgbClr val="0000FF"/>
                  </a:solidFill>
                  <a:latin typeface="Times New Roman" pitchFamily="18" charset="0"/>
                  <a:ea typeface="MS Mincho" pitchFamily="49" charset="-128"/>
                </a:rPr>
                <a:t>Mã hóa</a:t>
              </a:r>
              <a:endParaRPr lang="vi-VN" sz="2400" dirty="0">
                <a:ea typeface="MS Mincho" pitchFamily="49" charset="-128"/>
              </a:endParaRPr>
            </a:p>
          </p:txBody>
        </p:sp>
        <p:sp>
          <p:nvSpPr>
            <p:cNvPr id="11" name="Line 17"/>
            <p:cNvSpPr>
              <a:spLocks noChangeShapeType="1"/>
            </p:cNvSpPr>
            <p:nvPr/>
          </p:nvSpPr>
          <p:spPr bwMode="auto">
            <a:xfrm>
              <a:off x="3352800" y="4559300"/>
              <a:ext cx="839788" cy="0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8"/>
            <p:cNvSpPr>
              <a:spLocks noChangeShapeType="1"/>
            </p:cNvSpPr>
            <p:nvPr/>
          </p:nvSpPr>
          <p:spPr bwMode="auto">
            <a:xfrm>
              <a:off x="5334000" y="4559300"/>
              <a:ext cx="839788" cy="0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0349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Giải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đối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thống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kê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tối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ưu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53283" name="Rectangle 3"/>
          <p:cNvSpPr>
            <a:spLocks noGrp="1" noRot="1" noChangeArrowheads="1"/>
          </p:cNvSpPr>
          <p:nvPr>
            <p:ph sz="quarter" idx="1"/>
          </p:nvPr>
        </p:nvSpPr>
        <p:spPr>
          <a:xfrm>
            <a:off x="228600" y="2667000"/>
            <a:ext cx="8686800" cy="2819400"/>
          </a:xfrm>
        </p:spPr>
        <p:txBody>
          <a:bodyPr>
            <a:normAutofit/>
          </a:bodyPr>
          <a:lstStyle/>
          <a:p>
            <a:pPr marL="339725" indent="-339725">
              <a:lnSpc>
                <a:spcPct val="150000"/>
              </a:lnSpc>
              <a:spcBef>
                <a:spcPct val="30000"/>
              </a:spcBef>
            </a:pPr>
            <a:r>
              <a:rPr lang="en-US" sz="2200" dirty="0">
                <a:latin typeface="Arial"/>
                <a:cs typeface="Arial"/>
              </a:rPr>
              <a:t>Yêu </a:t>
            </a:r>
            <a:r>
              <a:rPr lang="en-US" sz="2200" dirty="0" err="1">
                <a:latin typeface="Arial"/>
                <a:cs typeface="Arial"/>
              </a:rPr>
              <a:t>cầu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để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giải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được</a:t>
            </a:r>
            <a:r>
              <a:rPr lang="en-US" sz="2200" dirty="0">
                <a:latin typeface="Arial"/>
                <a:cs typeface="Arial"/>
              </a:rPr>
              <a:t>: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phải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thỏa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tính</a:t>
            </a:r>
            <a:r>
              <a:rPr lang="en-US" sz="2200" dirty="0">
                <a:latin typeface="Arial"/>
                <a:cs typeface="Arial"/>
              </a:rPr>
              <a:t> prefix </a:t>
            </a:r>
          </a:p>
          <a:p>
            <a:pPr marL="339725" indent="-339725">
              <a:lnSpc>
                <a:spcPct val="150000"/>
              </a:lnSpc>
              <a:spcBef>
                <a:spcPct val="30000"/>
              </a:spcBef>
            </a:pP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Tính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 prefix: </a:t>
            </a:r>
            <a:r>
              <a:rPr lang="en-US" sz="2200" dirty="0" err="1">
                <a:latin typeface="Arial"/>
                <a:cs typeface="Arial"/>
              </a:rPr>
              <a:t>từ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ngắn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hơn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không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giống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phần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đầu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của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từ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dài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hơn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35FB148-8EE7-A849-8C26-0532E7389075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28600" y="1480038"/>
            <a:ext cx="8686800" cy="2819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rgbClr val="2909AF"/>
              </a:buClr>
              <a:buSzPct val="60000"/>
              <a:buFont typeface="Wingdings" pitchFamily="2" charset="2"/>
              <a:buChar char="q"/>
              <a:defRPr kumimoji="0" sz="2000" b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rgbClr val="2909AF"/>
              </a:buClr>
              <a:buSzPct val="100000"/>
              <a:buFont typeface="Wingdings" pitchFamily="2" charset="2"/>
              <a:buChar char="§"/>
              <a:defRPr kumimoji="0" sz="19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rgbClr val="2909AF"/>
              </a:buClr>
              <a:buSzPct val="75000"/>
              <a:buFont typeface="Courier New" pitchFamily="49" charset="0"/>
              <a:buChar char="o"/>
              <a:defRPr kumimoji="0"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75000"/>
              <a:buFont typeface="Times New Roman" pitchFamily="18" charset="0"/>
              <a:buChar char="+"/>
              <a:defRPr kumimoji="0" sz="17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65000"/>
              <a:buFont typeface="Arial" pitchFamily="34" charset="0"/>
              <a:buChar char="•"/>
              <a:defRPr kumimoji="0"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9725" indent="-339725">
              <a:lnSpc>
                <a:spcPct val="150000"/>
              </a:lnSpc>
              <a:spcBef>
                <a:spcPct val="30000"/>
              </a:spcBef>
            </a:pP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Morse </a:t>
            </a:r>
            <a:r>
              <a:rPr lang="en-US" sz="2200" dirty="0" err="1">
                <a:latin typeface="Arial"/>
                <a:cs typeface="Arial"/>
              </a:rPr>
              <a:t>không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  <a:sym typeface="Wingdings" pitchFamily="2" charset="2"/>
              </a:rPr>
              <a:t>giải</a:t>
            </a:r>
            <a:r>
              <a:rPr 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latin typeface="Arial"/>
                <a:cs typeface="Arial"/>
                <a:sym typeface="Wingdings" pitchFamily="2" charset="2"/>
              </a:rPr>
              <a:t>mã</a:t>
            </a:r>
            <a:r>
              <a:rPr 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latin typeface="Arial"/>
                <a:cs typeface="Arial"/>
                <a:sym typeface="Wingdings" pitchFamily="2" charset="2"/>
              </a:rPr>
              <a:t>được</a:t>
            </a:r>
            <a:r>
              <a:rPr 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latin typeface="Arial"/>
                <a:cs typeface="Arial"/>
                <a:sym typeface="Wingdings" pitchFamily="2" charset="2"/>
              </a:rPr>
              <a:t>nếu</a:t>
            </a:r>
            <a:r>
              <a:rPr 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latin typeface="Arial"/>
                <a:cs typeface="Arial"/>
                <a:sym typeface="Wingdings" pitchFamily="2" charset="2"/>
              </a:rPr>
              <a:t>không</a:t>
            </a:r>
            <a:r>
              <a:rPr 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latin typeface="Arial"/>
                <a:cs typeface="Arial"/>
                <a:sym typeface="Wingdings" pitchFamily="2" charset="2"/>
              </a:rPr>
              <a:t>có</a:t>
            </a:r>
            <a:r>
              <a:rPr lang="en-US" sz="2200" dirty="0">
                <a:latin typeface="Arial"/>
                <a:cs typeface="Arial"/>
                <a:sym typeface="Wingdings" pitchFamily="2" charset="2"/>
              </a:rPr>
              <a:t> ”</a:t>
            </a:r>
            <a:r>
              <a:rPr lang="en-US" sz="2200" dirty="0" err="1">
                <a:latin typeface="Arial"/>
                <a:cs typeface="Arial"/>
                <a:sym typeface="Wingdings" pitchFamily="2" charset="2"/>
              </a:rPr>
              <a:t>phân</a:t>
            </a:r>
            <a:r>
              <a:rPr 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latin typeface="Arial"/>
                <a:cs typeface="Arial"/>
                <a:sym typeface="Wingdings" pitchFamily="2" charset="2"/>
              </a:rPr>
              <a:t>cách</a:t>
            </a:r>
            <a:r>
              <a:rPr lang="en-US" sz="2200" dirty="0">
                <a:latin typeface="Arial"/>
                <a:cs typeface="Arial"/>
                <a:sym typeface="Wingdings" pitchFamily="2" charset="2"/>
              </a:rPr>
              <a:t>” </a:t>
            </a:r>
            <a:r>
              <a:rPr lang="en-US" sz="2200" dirty="0" err="1">
                <a:latin typeface="Arial"/>
                <a:cs typeface="Arial"/>
                <a:sym typeface="Wingdings" pitchFamily="2" charset="2"/>
              </a:rPr>
              <a:t>giữa</a:t>
            </a:r>
            <a:r>
              <a:rPr lang="en-US" sz="2200" dirty="0">
                <a:latin typeface="Arial"/>
                <a:cs typeface="Arial"/>
                <a:sym typeface="Wingdings" pitchFamily="2" charset="2"/>
              </a:rPr>
              <a:t> 2 </a:t>
            </a:r>
            <a:r>
              <a:rPr lang="en-US" sz="2200" dirty="0" err="1">
                <a:latin typeface="Arial"/>
                <a:cs typeface="Arial"/>
                <a:sym typeface="Wingdings" pitchFamily="2" charset="2"/>
              </a:rPr>
              <a:t>ký</a:t>
            </a:r>
            <a:r>
              <a:rPr 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latin typeface="Arial"/>
                <a:cs typeface="Arial"/>
                <a:sym typeface="Wingdings" pitchFamily="2" charset="2"/>
              </a:rPr>
              <a:t>tự</a:t>
            </a:r>
            <a:r>
              <a:rPr 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latin typeface="Arial"/>
                <a:cs typeface="Arial"/>
                <a:sym typeface="Wingdings" pitchFamily="2" charset="2"/>
              </a:rPr>
              <a:t>lân</a:t>
            </a:r>
            <a:r>
              <a:rPr 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latin typeface="Arial"/>
                <a:cs typeface="Arial"/>
                <a:sym typeface="Wingdings" pitchFamily="2" charset="2"/>
              </a:rPr>
              <a:t>cận</a:t>
            </a:r>
            <a:r>
              <a:rPr lang="en-US" sz="2200" dirty="0">
                <a:latin typeface="Arial"/>
                <a:cs typeface="Arial"/>
                <a:sym typeface="Wingdings" pitchFamily="2" charset="2"/>
              </a:rPr>
              <a:t>  </a:t>
            </a:r>
            <a:r>
              <a:rPr lang="en-US" sz="2200" dirty="0" err="1">
                <a:latin typeface="Arial"/>
                <a:cs typeface="Arial"/>
                <a:sym typeface="Wingdings" pitchFamily="2" charset="2"/>
              </a:rPr>
              <a:t>không</a:t>
            </a:r>
            <a:r>
              <a:rPr 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latin typeface="Arial"/>
                <a:cs typeface="Arial"/>
                <a:sym typeface="Wingdings" pitchFamily="2" charset="2"/>
              </a:rPr>
              <a:t>tối</a:t>
            </a:r>
            <a:r>
              <a:rPr lang="en-US" sz="2200" dirty="0"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latin typeface="Arial"/>
                <a:cs typeface="Arial"/>
                <a:sym typeface="Wingdings" pitchFamily="2" charset="2"/>
              </a:rPr>
              <a:t>ưu</a:t>
            </a: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5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28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Hiệu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suất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hóa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nguồn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5961063" y="1497013"/>
            <a:ext cx="2801937" cy="7381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vi-VN" altLang="ja-JP" sz="2400" dirty="0">
                <a:latin typeface="Times New Roman" pitchFamily="18" charset="0"/>
                <a:ea typeface="MS Mincho" pitchFamily="49" charset="-128"/>
              </a:rPr>
              <a:t>Bản tin</a:t>
            </a:r>
          </a:p>
          <a:p>
            <a:pPr algn="ctr"/>
            <a:r>
              <a:rPr lang="vi-VN" altLang="ja-JP" sz="2400" dirty="0">
                <a:latin typeface="Times New Roman" pitchFamily="18" charset="0"/>
                <a:ea typeface="MS Mincho" pitchFamily="49" charset="-128"/>
              </a:rPr>
              <a:t>(Tập ký tự 2</a:t>
            </a:r>
            <a:r>
              <a:rPr lang="en-US" altLang="ja-JP" sz="2400" dirty="0">
                <a:latin typeface="Times New Roman" pitchFamily="18" charset="0"/>
                <a:ea typeface="MS Mincho" pitchFamily="49" charset="-128"/>
              </a:rPr>
              <a:t> - </a:t>
            </a:r>
            <a:r>
              <a:rPr lang="en-US" altLang="ja-JP" sz="2400" b="1" dirty="0">
                <a:latin typeface="Times New Roman" pitchFamily="18" charset="0"/>
                <a:ea typeface="MS Mincho" pitchFamily="49" charset="-128"/>
              </a:rPr>
              <a:t>code</a:t>
            </a:r>
            <a:r>
              <a:rPr lang="vi-VN" altLang="ja-JP" sz="2400" dirty="0">
                <a:latin typeface="Times New Roman" pitchFamily="18" charset="0"/>
                <a:ea typeface="MS Mincho" pitchFamily="49" charset="-128"/>
              </a:rPr>
              <a:t>)</a:t>
            </a:r>
            <a:endParaRPr lang="vi-VN" sz="2400" dirty="0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381000" y="1497013"/>
            <a:ext cx="2954338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vi-VN" altLang="ja-JP" sz="2400" dirty="0">
                <a:latin typeface="Times New Roman" pitchFamily="18" charset="0"/>
                <a:ea typeface="MS Mincho" pitchFamily="49" charset="-128"/>
              </a:rPr>
              <a:t>Bản tin</a:t>
            </a:r>
          </a:p>
          <a:p>
            <a:pPr algn="ctr"/>
            <a:r>
              <a:rPr lang="vi-VN" altLang="ja-JP" sz="2400" dirty="0">
                <a:latin typeface="Times New Roman" pitchFamily="18" charset="0"/>
                <a:ea typeface="MS Mincho" pitchFamily="49" charset="-128"/>
              </a:rPr>
              <a:t>(Tập ký tự 1</a:t>
            </a:r>
            <a:r>
              <a:rPr lang="en-US" altLang="ja-JP" sz="2400" dirty="0">
                <a:latin typeface="Times New Roman" pitchFamily="18" charset="0"/>
                <a:ea typeface="MS Mincho" pitchFamily="49" charset="-128"/>
              </a:rPr>
              <a:t> - </a:t>
            </a:r>
            <a:r>
              <a:rPr lang="en-US" altLang="ja-JP" sz="2400" b="1" dirty="0">
                <a:latin typeface="Times New Roman" pitchFamily="18" charset="0"/>
                <a:ea typeface="MS Mincho" pitchFamily="49" charset="-128"/>
              </a:rPr>
              <a:t>source</a:t>
            </a:r>
            <a:r>
              <a:rPr lang="vi-VN" altLang="ja-JP" sz="2400" dirty="0">
                <a:latin typeface="Times New Roman" pitchFamily="18" charset="0"/>
                <a:ea typeface="MS Mincho" pitchFamily="49" charset="-128"/>
              </a:rPr>
              <a:t>)</a:t>
            </a:r>
            <a:endParaRPr lang="vi-VN" sz="2400" dirty="0">
              <a:ea typeface="MS Mincho" pitchFamily="49" charset="-128"/>
            </a:endParaRPr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4191000" y="1447800"/>
            <a:ext cx="1138238" cy="800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algn="ctr">
            <a:solidFill>
              <a:srgbClr val="000066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vi-VN" altLang="ja-JP" sz="2400" b="1" dirty="0">
                <a:solidFill>
                  <a:srgbClr val="0000FF"/>
                </a:solidFill>
                <a:latin typeface="Times New Roman" pitchFamily="18" charset="0"/>
                <a:ea typeface="MS Mincho" pitchFamily="49" charset="-128"/>
              </a:rPr>
              <a:t>Mã hóa</a:t>
            </a:r>
            <a:endParaRPr lang="vi-VN" sz="2400" dirty="0">
              <a:ea typeface="MS Mincho" pitchFamily="49" charset="-128"/>
            </a:endParaRPr>
          </a:p>
        </p:txBody>
      </p:sp>
      <p:sp>
        <p:nvSpPr>
          <p:cNvPr id="11" name="Line 17"/>
          <p:cNvSpPr>
            <a:spLocks noChangeShapeType="1"/>
          </p:cNvSpPr>
          <p:nvPr/>
        </p:nvSpPr>
        <p:spPr bwMode="auto">
          <a:xfrm>
            <a:off x="3352800" y="1854200"/>
            <a:ext cx="839788" cy="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5334000" y="1854200"/>
            <a:ext cx="839788" cy="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 type="stealth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2E3175F-5D68-954E-9CE5-3FF8453199B9}"/>
                  </a:ext>
                </a:extLst>
              </p:cNvPr>
              <p:cNvSpPr/>
              <p:nvPr/>
            </p:nvSpPr>
            <p:spPr>
              <a:xfrm>
                <a:off x="838200" y="2577263"/>
                <a:ext cx="7543800" cy="1537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39725" indent="-339725">
                  <a:lnSpc>
                    <a:spcPct val="150000"/>
                  </a:lnSpc>
                  <a:spcBef>
                    <a:spcPct val="3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𝜂</m:t>
                          </m:r>
                        </m:e>
                        <m:sub>
                          <m: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𝑠</m:t>
                          </m:r>
                        </m:sub>
                      </m:sSub>
                      <m:r>
                        <a:rPr lang="vi-V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H</m:t>
                          </m:r>
                        </m:num>
                        <m:den>
                          <m:sSub>
                            <m:sSubPr>
                              <m:ctrl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max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vi-V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x</m:t>
                      </m:r>
                      <m:sSup>
                        <m:sSupPr>
                          <m:ctrlP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100</m:t>
                          </m:r>
                        </m:e>
                        <m:sup>
                          <m: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%</m:t>
                          </m:r>
                        </m:sup>
                      </m:sSup>
                      <m:r>
                        <a:rPr lang="vi-V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=−</m:t>
                      </m:r>
                      <m:f>
                        <m:fPr>
                          <m:ctrlP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i</m:t>
                              </m:r>
                              <m: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M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p</m:t>
                              </m:r>
                              <m: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i</m:t>
                              </m:r>
                              <m: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vi-V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vi-V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p</m:t>
                              </m:r>
                              <m: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i</m:t>
                              </m:r>
                              <m: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) </m:t>
                              </m:r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M</m:t>
                          </m:r>
                        </m:den>
                      </m:f>
                      <m:r>
                        <m:rPr>
                          <m:sty m:val="p"/>
                        </m:rPr>
                        <a:rPr lang="vi-V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x</m:t>
                      </m:r>
                      <m:sSup>
                        <m:sSupPr>
                          <m:ctrlP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100</m:t>
                          </m:r>
                        </m:e>
                        <m:sup>
                          <m: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%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2E3175F-5D68-954E-9CE5-3FF8453199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77263"/>
                <a:ext cx="7543800" cy="1537537"/>
              </a:xfrm>
              <a:prstGeom prst="rect">
                <a:avLst/>
              </a:prstGeom>
              <a:blipFill>
                <a:blip r:embed="rId2"/>
                <a:stretch>
                  <a:fillRect t="-19008" b="-26446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9A214F-440D-8F45-AAD2-705B4F6FE65D}"/>
                  </a:ext>
                </a:extLst>
              </p:cNvPr>
              <p:cNvSpPr/>
              <p:nvPr/>
            </p:nvSpPr>
            <p:spPr>
              <a:xfrm>
                <a:off x="914400" y="3958315"/>
                <a:ext cx="7543800" cy="16042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39725" indent="-339725">
                  <a:lnSpc>
                    <a:spcPct val="150000"/>
                  </a:lnSpc>
                  <a:spcBef>
                    <a:spcPct val="3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c</m:t>
                          </m:r>
                        </m:sub>
                      </m:sSub>
                      <m:r>
                        <a:rPr lang="vi-V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H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L</m:t>
                          </m:r>
                        </m:den>
                      </m:f>
                      <m:r>
                        <m:rPr>
                          <m:sty m:val="p"/>
                        </m:rPr>
                        <a:rPr lang="vi-V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x</m:t>
                      </m:r>
                      <m:sSup>
                        <m:sSupPr>
                          <m:ctrlP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100</m:t>
                          </m:r>
                        </m:e>
                        <m:sup>
                          <m: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%</m:t>
                          </m:r>
                        </m:sup>
                      </m:sSup>
                      <m:r>
                        <a:rPr lang="vi-V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=−</m:t>
                      </m:r>
                      <m:f>
                        <m:fPr>
                          <m:ctrlP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i</m:t>
                              </m:r>
                              <m: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M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p</m:t>
                              </m:r>
                              <m: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i</m:t>
                              </m:r>
                              <m: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vi-V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vi-V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p</m:t>
                              </m:r>
                              <m: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i</m:t>
                              </m:r>
                              <m: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)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i</m:t>
                              </m:r>
                              <m: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M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p</m:t>
                              </m:r>
                              <m: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i</m:t>
                              </m:r>
                              <m: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vi-V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m:rPr>
                          <m:sty m:val="p"/>
                        </m:rPr>
                        <a:rPr lang="vi-V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x</m:t>
                      </m:r>
                      <m:sSup>
                        <m:sSupPr>
                          <m:ctrlP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100</m:t>
                          </m:r>
                        </m:e>
                        <m:sup>
                          <m: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%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9A214F-440D-8F45-AAD2-705B4F6FE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958315"/>
                <a:ext cx="7543800" cy="1604285"/>
              </a:xfrm>
              <a:prstGeom prst="rect">
                <a:avLst/>
              </a:prstGeom>
              <a:blipFill>
                <a:blip r:embed="rId3"/>
                <a:stretch>
                  <a:fillRect t="-16406" b="-53906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884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Ví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dụ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tính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hiệu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suất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hóa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nguồn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74F3F4-E452-471B-AA27-2F5D17876CDD}" type="slidenum">
              <a:rPr lang="vi-VN" smtClean="0"/>
              <a:pPr>
                <a:defRPr/>
              </a:pPr>
              <a:t>26</a:t>
            </a:fld>
            <a:endParaRPr lang="vi-VN"/>
          </a:p>
        </p:txBody>
      </p:sp>
      <p:graphicFrame>
        <p:nvGraphicFramePr>
          <p:cNvPr id="406532" name="Group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726313049"/>
              </p:ext>
            </p:extLst>
          </p:nvPr>
        </p:nvGraphicFramePr>
        <p:xfrm>
          <a:off x="228600" y="1371600"/>
          <a:ext cx="8686802" cy="1295400"/>
        </p:xfrm>
        <a:graphic>
          <a:graphicData uri="http://schemas.openxmlformats.org/drawingml/2006/table">
            <a:tbl>
              <a:tblPr/>
              <a:tblGrid>
                <a:gridCol w="1126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57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57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57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3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57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390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Ký</a:t>
                      </a: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tự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X.suất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0.18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0.4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0.05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0.06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0.07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0.04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155" marR="10415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6567" name="Rectangle 39"/>
          <p:cNvSpPr>
            <a:spLocks noChangeArrowheads="1"/>
          </p:cNvSpPr>
          <p:nvPr/>
        </p:nvSpPr>
        <p:spPr bwMode="auto">
          <a:xfrm>
            <a:off x="1600200" y="2743200"/>
            <a:ext cx="6553200" cy="3195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40000"/>
              </a:spcBef>
            </a:pP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Entropy = </a:t>
            </a:r>
            <a:r>
              <a:rPr lang="en-US" sz="2200" dirty="0">
                <a:latin typeface="Arial"/>
                <a:cs typeface="Arial"/>
              </a:rPr>
              <a:t>2.55 bit/</a:t>
            </a:r>
            <a:r>
              <a:rPr lang="en-US" sz="2200" dirty="0" err="1">
                <a:latin typeface="Arial"/>
                <a:cs typeface="Arial"/>
              </a:rPr>
              <a:t>ký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tự</a:t>
            </a: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20000"/>
              </a:lnSpc>
              <a:spcBef>
                <a:spcPct val="40000"/>
              </a:spcBef>
            </a:pP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Entropy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cực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đại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3 bit/</a:t>
            </a:r>
            <a:r>
              <a:rPr lang="en-US" sz="2200" dirty="0" err="1">
                <a:solidFill>
                  <a:srgbClr val="FF0000"/>
                </a:solidFill>
                <a:latin typeface="Arial"/>
                <a:cs typeface="Arial"/>
              </a:rPr>
              <a:t>ký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Arial"/>
                <a:cs typeface="Arial"/>
              </a:rPr>
              <a:t>tự</a:t>
            </a:r>
            <a:endParaRPr lang="en-US" sz="2200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120000"/>
              </a:lnSpc>
              <a:spcBef>
                <a:spcPct val="40000"/>
              </a:spcBef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Nếu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mã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hóa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nguồn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trên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dùng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:</a:t>
            </a:r>
          </a:p>
          <a:p>
            <a:pPr>
              <a:lnSpc>
                <a:spcPct val="120000"/>
              </a:lnSpc>
              <a:spcBef>
                <a:spcPct val="40000"/>
              </a:spcBef>
              <a:buFontTx/>
              <a:buChar char="•"/>
            </a:pP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3 bit/</a:t>
            </a:r>
            <a:r>
              <a:rPr lang="en-US" sz="2200" dirty="0" err="1">
                <a:solidFill>
                  <a:srgbClr val="FF0000"/>
                </a:solidFill>
                <a:latin typeface="Arial"/>
                <a:cs typeface="Arial"/>
              </a:rPr>
              <a:t>ký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Arial"/>
                <a:cs typeface="Arial"/>
              </a:rPr>
              <a:t>tự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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hiệu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suất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mã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hóa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nguồn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85%</a:t>
            </a:r>
            <a:endParaRPr lang="vi-VN" sz="2200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120000"/>
              </a:lnSpc>
              <a:spcBef>
                <a:spcPct val="40000"/>
              </a:spcBef>
              <a:buFontTx/>
              <a:buChar char="•"/>
            </a:pP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2.55 bit/</a:t>
            </a:r>
            <a:r>
              <a:rPr lang="en-US" sz="2200" dirty="0" err="1">
                <a:solidFill>
                  <a:srgbClr val="FF0000"/>
                </a:solidFill>
                <a:latin typeface="Arial"/>
                <a:cs typeface="Arial"/>
              </a:rPr>
              <a:t>ký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Arial"/>
                <a:cs typeface="Arial"/>
              </a:rPr>
              <a:t>tự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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hiệu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suất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mã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hóa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nguồn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100%</a:t>
            </a:r>
          </a:p>
          <a:p>
            <a:pPr>
              <a:lnSpc>
                <a:spcPct val="120000"/>
              </a:lnSpc>
              <a:spcBef>
                <a:spcPct val="40000"/>
              </a:spcBef>
              <a:buFontTx/>
              <a:buChar char="•"/>
            </a:pP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&lt; 2.55 bit/</a:t>
            </a:r>
            <a:r>
              <a:rPr lang="en-US" sz="2200" dirty="0" err="1">
                <a:solidFill>
                  <a:srgbClr val="FF0000"/>
                </a:solidFill>
                <a:latin typeface="Arial"/>
                <a:cs typeface="Arial"/>
              </a:rPr>
              <a:t>ký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Arial"/>
                <a:cs typeface="Arial"/>
              </a:rPr>
              <a:t>tự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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có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tổn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hao</a:t>
            </a:r>
            <a:endParaRPr lang="vi-VN" sz="2200" dirty="0">
              <a:solidFill>
                <a:srgbClr val="000066"/>
              </a:solidFill>
              <a:latin typeface="Arial"/>
              <a:cs typeface="Arial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0" y="914400"/>
            <a:ext cx="533400" cy="244476"/>
          </a:xfrm>
          <a:prstGeom prst="rect">
            <a:avLst/>
          </a:prstGeom>
        </p:spPr>
        <p:txBody>
          <a:bodyPr vert="horz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D95983-6AA3-4F6B-98EA-7953A4D4C3D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431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533400" y="1279525"/>
            <a:ext cx="8077200" cy="4968875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30000"/>
              </a:lnSpc>
              <a:spcBef>
                <a:spcPts val="600"/>
              </a:spcBef>
              <a:buSzPct val="10000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bố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8660" lvl="1" indent="-342900">
              <a:lnSpc>
                <a:spcPct val="130000"/>
              </a:lnSpc>
              <a:spcBef>
                <a:spcPts val="600"/>
              </a:spcBef>
              <a:buFont typeface="+mj-lt"/>
              <a:buAutoNum type="alphaLcPeriod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Hãy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entropy, entropy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cực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dư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708660" lvl="1" indent="-342900">
              <a:lnSpc>
                <a:spcPct val="130000"/>
              </a:lnSpc>
              <a:spcBef>
                <a:spcPts val="600"/>
              </a:spcBef>
              <a:buFont typeface="+mj-lt"/>
              <a:buAutoNum type="alphaLcPeriod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hoá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lượt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2, 3, 4.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suất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hoá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08660" lvl="1" indent="-342900">
              <a:lnSpc>
                <a:spcPct val="130000"/>
              </a:lnSpc>
              <a:spcBef>
                <a:spcPts val="600"/>
              </a:spcBef>
              <a:buFont typeface="+mj-lt"/>
              <a:buAutoNum type="alphaLcPeriod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xét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85804" y="2543810"/>
          <a:ext cx="7848596" cy="5803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0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1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1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13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5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5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13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13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4368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Ký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tự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68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Xác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suất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Bài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tập</a:t>
            </a:r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1973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Nội</a:t>
            </a:r>
            <a:r>
              <a:rPr lang="en-US" dirty="0">
                <a:latin typeface="Arial"/>
                <a:cs typeface="Arial"/>
              </a:rPr>
              <a:t> dung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Đo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lường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thông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tin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Giới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thiệu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kỹ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thuật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mã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hóa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nguồn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200" b="1" dirty="0" err="1">
                <a:solidFill>
                  <a:srgbClr val="2909AF"/>
                </a:solidFill>
                <a:latin typeface="Arial"/>
                <a:cs typeface="Arial"/>
              </a:rPr>
              <a:t>Kỹ</a:t>
            </a:r>
            <a:r>
              <a:rPr lang="en-US" sz="2200" b="1" dirty="0">
                <a:solidFill>
                  <a:srgbClr val="2909A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2909AF"/>
                </a:solidFill>
                <a:latin typeface="Arial"/>
                <a:cs typeface="Arial"/>
              </a:rPr>
              <a:t>thuật</a:t>
            </a:r>
            <a:r>
              <a:rPr lang="en-US" sz="2200" b="1" dirty="0">
                <a:solidFill>
                  <a:srgbClr val="2909A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2909AF"/>
                </a:solidFill>
                <a:latin typeface="Arial"/>
                <a:cs typeface="Arial"/>
              </a:rPr>
              <a:t>mã</a:t>
            </a:r>
            <a:r>
              <a:rPr lang="en-US" sz="2200" b="1" dirty="0">
                <a:solidFill>
                  <a:srgbClr val="2909A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2909AF"/>
                </a:solidFill>
                <a:latin typeface="Arial"/>
                <a:cs typeface="Arial"/>
              </a:rPr>
              <a:t>hóa</a:t>
            </a:r>
            <a:r>
              <a:rPr lang="en-US" sz="2200" b="1" dirty="0">
                <a:solidFill>
                  <a:srgbClr val="2909AF"/>
                </a:solidFill>
                <a:latin typeface="Arial"/>
                <a:cs typeface="Arial"/>
              </a:rPr>
              <a:t> Huffman 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Một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số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ứng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dụng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của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mã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Huffman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66612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Giới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thiệu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Huffman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58404" name="Rectangle 4"/>
          <p:cNvSpPr>
            <a:spLocks noGrp="1" noRot="1" noChangeArrowheads="1"/>
          </p:cNvSpPr>
          <p:nvPr>
            <p:ph sz="quarter" idx="1"/>
          </p:nvPr>
        </p:nvSpPr>
        <p:spPr>
          <a:xfrm>
            <a:off x="228600" y="1295400"/>
            <a:ext cx="8686800" cy="5105400"/>
          </a:xfrm>
        </p:spPr>
        <p:txBody>
          <a:bodyPr>
            <a:normAutofit/>
          </a:bodyPr>
          <a:lstStyle/>
          <a:p>
            <a:pPr marL="339725" indent="-339725" eaLnBrk="1" hangingPunct="1">
              <a:lnSpc>
                <a:spcPct val="150000"/>
              </a:lnSpc>
              <a:spcBef>
                <a:spcPts val="456"/>
              </a:spcBef>
            </a:pPr>
            <a:r>
              <a:rPr lang="vi-VN" sz="2200" b="1" dirty="0">
                <a:latin typeface="Arial"/>
                <a:cs typeface="Arial"/>
              </a:rPr>
              <a:t>Tác giả:</a:t>
            </a:r>
            <a:r>
              <a:rPr lang="vi-VN" sz="2200" dirty="0">
                <a:latin typeface="Arial"/>
                <a:cs typeface="Arial"/>
              </a:rPr>
              <a:t> David A. Huffman, một </a:t>
            </a:r>
            <a:r>
              <a:rPr lang="en-US" sz="2200" dirty="0" err="1">
                <a:latin typeface="Arial"/>
                <a:cs typeface="Arial"/>
              </a:rPr>
              <a:t>sinh</a:t>
            </a:r>
            <a:r>
              <a:rPr lang="vi-VN" sz="2200" dirty="0">
                <a:latin typeface="Arial"/>
                <a:cs typeface="Arial"/>
              </a:rPr>
              <a:t> viên sau đại học của MIT (1952)</a:t>
            </a:r>
          </a:p>
          <a:p>
            <a:pPr marL="339725" indent="-339725" eaLnBrk="1" hangingPunct="1">
              <a:lnSpc>
                <a:spcPct val="150000"/>
              </a:lnSpc>
              <a:spcBef>
                <a:spcPts val="456"/>
              </a:spcBef>
            </a:pPr>
            <a:r>
              <a:rPr lang="vi-VN" sz="2200" dirty="0">
                <a:latin typeface="Arial"/>
                <a:cs typeface="Arial"/>
              </a:rPr>
              <a:t>Là mã thống kê tối ưu</a:t>
            </a:r>
          </a:p>
          <a:p>
            <a:pPr eaLnBrk="1" hangingPunct="1">
              <a:lnSpc>
                <a:spcPct val="150000"/>
              </a:lnSpc>
              <a:spcBef>
                <a:spcPts val="456"/>
              </a:spcBef>
              <a:buFont typeface="Wingdings" pitchFamily="2" charset="2"/>
              <a:buChar char="Ø"/>
            </a:pPr>
            <a:r>
              <a:rPr lang="vi-VN" sz="2200" dirty="0">
                <a:solidFill>
                  <a:srgbClr val="2909AF"/>
                </a:solidFill>
                <a:latin typeface="Arial"/>
                <a:cs typeface="Arial"/>
              </a:rPr>
              <a:t>Ký tự xuất hiện với xác suất lớn </a:t>
            </a:r>
            <a:r>
              <a:rPr lang="vi-VN" sz="2200" b="1" dirty="0">
                <a:solidFill>
                  <a:srgbClr val="2909AF"/>
                </a:solidFill>
                <a:latin typeface="Arial"/>
                <a:cs typeface="Arial"/>
                <a:sym typeface="Wingdings" pitchFamily="2" charset="2"/>
              </a:rPr>
              <a:t></a:t>
            </a:r>
            <a:r>
              <a:rPr lang="vi-VN" sz="2200" dirty="0">
                <a:solidFill>
                  <a:srgbClr val="2909AF"/>
                </a:solidFill>
                <a:latin typeface="Arial"/>
                <a:cs typeface="Arial"/>
              </a:rPr>
              <a:t> từ mã ngắn </a:t>
            </a:r>
            <a:endParaRPr lang="en-US" sz="2200" dirty="0">
              <a:solidFill>
                <a:srgbClr val="2909AF"/>
              </a:solidFill>
              <a:latin typeface="Arial"/>
              <a:cs typeface="Arial"/>
            </a:endParaRPr>
          </a:p>
          <a:p>
            <a:pPr eaLnBrk="1" hangingPunct="1">
              <a:lnSpc>
                <a:spcPct val="150000"/>
              </a:lnSpc>
              <a:spcBef>
                <a:spcPts val="456"/>
              </a:spcBef>
              <a:buFont typeface="Wingdings" pitchFamily="2" charset="2"/>
              <a:buChar char="Ø"/>
            </a:pPr>
            <a:r>
              <a:rPr lang="vi-VN" sz="2200" dirty="0">
                <a:solidFill>
                  <a:srgbClr val="2909AF"/>
                </a:solidFill>
                <a:latin typeface="Arial"/>
                <a:cs typeface="Arial"/>
              </a:rPr>
              <a:t>Ký tự xuất hiện với xác suất bé </a:t>
            </a:r>
            <a:r>
              <a:rPr lang="vi-VN" sz="2200" b="1" dirty="0">
                <a:solidFill>
                  <a:srgbClr val="2909AF"/>
                </a:solidFill>
                <a:latin typeface="Arial"/>
                <a:cs typeface="Arial"/>
                <a:sym typeface="Wingdings" pitchFamily="2" charset="2"/>
              </a:rPr>
              <a:t> </a:t>
            </a:r>
            <a:r>
              <a:rPr lang="vi-VN" sz="2200" dirty="0">
                <a:solidFill>
                  <a:srgbClr val="2909AF"/>
                </a:solidFill>
                <a:latin typeface="Arial"/>
                <a:cs typeface="Arial"/>
              </a:rPr>
              <a:t>từ mã dài</a:t>
            </a:r>
          </a:p>
          <a:p>
            <a:pPr marL="339725" indent="-339725" eaLnBrk="1" hangingPunct="1">
              <a:lnSpc>
                <a:spcPct val="150000"/>
              </a:lnSpc>
              <a:spcBef>
                <a:spcPts val="456"/>
              </a:spcBef>
            </a:pPr>
            <a:r>
              <a:rPr lang="vi-VN" sz="2200" dirty="0">
                <a:latin typeface="Arial"/>
                <a:cs typeface="Arial"/>
              </a:rPr>
              <a:t>Mã hóa và giải mã dựa vào </a:t>
            </a:r>
            <a:r>
              <a:rPr lang="vi-VN" sz="2200" b="1" dirty="0">
                <a:solidFill>
                  <a:srgbClr val="2909AF"/>
                </a:solidFill>
                <a:latin typeface="Arial"/>
                <a:cs typeface="Arial"/>
              </a:rPr>
              <a:t>cây mã</a:t>
            </a:r>
          </a:p>
          <a:p>
            <a:pPr marL="339725" indent="-339725" eaLnBrk="1" hangingPunct="1">
              <a:lnSpc>
                <a:spcPct val="150000"/>
              </a:lnSpc>
              <a:spcBef>
                <a:spcPts val="456"/>
              </a:spcBef>
            </a:pPr>
            <a:r>
              <a:rPr lang="vi-VN" sz="2200" dirty="0">
                <a:latin typeface="Arial"/>
                <a:cs typeface="Arial"/>
              </a:rPr>
              <a:t>Không có khả năng phát hiện lỗi và sửa lỗi</a:t>
            </a:r>
          </a:p>
          <a:p>
            <a:pPr marL="339725" indent="-339725" eaLnBrk="1" hangingPunct="1">
              <a:lnSpc>
                <a:spcPct val="150000"/>
              </a:lnSpc>
              <a:spcBef>
                <a:spcPts val="456"/>
              </a:spcBef>
            </a:pPr>
            <a:r>
              <a:rPr lang="vi-VN" sz="2200" b="1" dirty="0">
                <a:latin typeface="Arial"/>
                <a:cs typeface="Arial"/>
              </a:rPr>
              <a:t>Ứng dụng:</a:t>
            </a:r>
            <a:r>
              <a:rPr lang="vi-VN" sz="2200" dirty="0">
                <a:latin typeface="Arial"/>
                <a:cs typeface="Arial"/>
              </a:rPr>
              <a:t> nén không tổn hao trong máy tính IBM, HDTV, modem, máy fax, định dạng file ZIP, JPEG...</a:t>
            </a:r>
          </a:p>
        </p:txBody>
      </p:sp>
    </p:spTree>
    <p:extLst>
      <p:ext uri="{BB962C8B-B14F-4D97-AF65-F5344CB8AC3E}">
        <p14:creationId xmlns:p14="http://schemas.microsoft.com/office/powerpoint/2010/main" val="4059475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Nội</a:t>
            </a:r>
            <a:r>
              <a:rPr lang="en-US" dirty="0">
                <a:latin typeface="Arial"/>
                <a:cs typeface="Arial"/>
              </a:rPr>
              <a:t> dung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200" dirty="0" err="1">
                <a:latin typeface="Arial"/>
                <a:cs typeface="Arial"/>
              </a:rPr>
              <a:t>Đo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lường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thông</a:t>
            </a:r>
            <a:r>
              <a:rPr lang="en-US" sz="2200" dirty="0">
                <a:latin typeface="Arial"/>
                <a:cs typeface="Arial"/>
              </a:rPr>
              <a:t> tin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200" dirty="0" err="1">
                <a:latin typeface="Arial"/>
                <a:cs typeface="Arial"/>
              </a:rPr>
              <a:t>Giới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kỹ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thuật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hóa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nguồn</a:t>
            </a:r>
            <a:endParaRPr lang="en-US" sz="2200" dirty="0"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200" dirty="0" err="1">
                <a:latin typeface="Arial"/>
                <a:cs typeface="Arial"/>
              </a:rPr>
              <a:t>Kỹ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thuật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hóa</a:t>
            </a:r>
            <a:r>
              <a:rPr lang="en-US" sz="2200" dirty="0">
                <a:latin typeface="Arial"/>
                <a:cs typeface="Arial"/>
              </a:rPr>
              <a:t> Huffman 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200" dirty="0" err="1">
                <a:latin typeface="Arial"/>
                <a:cs typeface="Arial"/>
              </a:rPr>
              <a:t>Một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số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ứng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dụng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của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Huffman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575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4" name="Text Box 35"/>
          <p:cNvSpPr txBox="1">
            <a:spLocks noChangeArrowheads="1"/>
          </p:cNvSpPr>
          <p:nvPr/>
        </p:nvSpPr>
        <p:spPr bwMode="auto">
          <a:xfrm>
            <a:off x="228600" y="1360085"/>
            <a:ext cx="8763000" cy="5065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Ví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dụ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Bộ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mã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gồm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các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từ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mã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00, 01, 10, 11001, 1101: 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có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tính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 prefix</a:t>
            </a: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(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từ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mã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ngắn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hơn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không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trùng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với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phần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đầu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của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từ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mã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dài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hơn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)</a:t>
            </a:r>
          </a:p>
          <a:p>
            <a:pPr>
              <a:lnSpc>
                <a:spcPct val="120000"/>
              </a:lnSpc>
              <a:spcBef>
                <a:spcPct val="50000"/>
              </a:spcBef>
            </a:pPr>
            <a:endParaRPr lang="en-US" sz="22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endParaRPr lang="en-US" sz="22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endParaRPr lang="en-US" sz="22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endParaRPr lang="en-US" sz="22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endParaRPr lang="en-US" sz="22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endParaRPr lang="en-US" sz="22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endParaRPr lang="en-US" sz="22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55305" name="Rectangle 3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1295400" y="2616200"/>
            <a:ext cx="6705600" cy="3937000"/>
            <a:chOff x="1295400" y="2133600"/>
            <a:chExt cx="6705600" cy="3937000"/>
          </a:xfrm>
        </p:grpSpPr>
        <p:sp>
          <p:nvSpPr>
            <p:cNvPr id="55354" name="Text Box 94"/>
            <p:cNvSpPr txBox="1">
              <a:spLocks noChangeArrowheads="1"/>
            </p:cNvSpPr>
            <p:nvPr/>
          </p:nvSpPr>
          <p:spPr bwMode="auto">
            <a:xfrm>
              <a:off x="6858000" y="2133600"/>
              <a:ext cx="1143000" cy="4476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vi-VN" altLang="ja-JP" b="1" dirty="0">
                  <a:latin typeface="Times New Roman" pitchFamily="18" charset="0"/>
                  <a:ea typeface="MS Mincho" pitchFamily="49" charset="-128"/>
                </a:rPr>
                <a:t>Mức gốc</a:t>
              </a:r>
              <a:endParaRPr lang="vi-VN" b="1" dirty="0">
                <a:ea typeface="MS Mincho" pitchFamily="49" charset="-128"/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1295400" y="2286000"/>
              <a:ext cx="6553200" cy="3784600"/>
              <a:chOff x="1295400" y="2514600"/>
              <a:chExt cx="6553200" cy="3784600"/>
            </a:xfrm>
          </p:grpSpPr>
          <p:sp>
            <p:nvSpPr>
              <p:cNvPr id="55298" name="Oval 100"/>
              <p:cNvSpPr>
                <a:spLocks noChangeArrowheads="1"/>
              </p:cNvSpPr>
              <p:nvPr/>
            </p:nvSpPr>
            <p:spPr bwMode="auto">
              <a:xfrm>
                <a:off x="5702300" y="5308600"/>
                <a:ext cx="914400" cy="304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299" name="Oval 99"/>
              <p:cNvSpPr>
                <a:spLocks noChangeArrowheads="1"/>
              </p:cNvSpPr>
              <p:nvPr/>
            </p:nvSpPr>
            <p:spPr bwMode="auto">
              <a:xfrm>
                <a:off x="4914900" y="5994400"/>
                <a:ext cx="914400" cy="304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00" name="Oval 98"/>
              <p:cNvSpPr>
                <a:spLocks noChangeArrowheads="1"/>
              </p:cNvSpPr>
              <p:nvPr/>
            </p:nvSpPr>
            <p:spPr bwMode="auto">
              <a:xfrm>
                <a:off x="4038600" y="3962400"/>
                <a:ext cx="914400" cy="304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01" name="Oval 97"/>
              <p:cNvSpPr>
                <a:spLocks noChangeArrowheads="1"/>
              </p:cNvSpPr>
              <p:nvPr/>
            </p:nvSpPr>
            <p:spPr bwMode="auto">
              <a:xfrm>
                <a:off x="2971800" y="3962400"/>
                <a:ext cx="914400" cy="304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02" name="Oval 96"/>
              <p:cNvSpPr>
                <a:spLocks noChangeArrowheads="1"/>
              </p:cNvSpPr>
              <p:nvPr/>
            </p:nvSpPr>
            <p:spPr bwMode="auto">
              <a:xfrm>
                <a:off x="1320800" y="3987800"/>
                <a:ext cx="914400" cy="304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07" name="Text Box 47"/>
              <p:cNvSpPr txBox="1">
                <a:spLocks noChangeArrowheads="1"/>
              </p:cNvSpPr>
              <p:nvPr/>
            </p:nvSpPr>
            <p:spPr bwMode="auto">
              <a:xfrm>
                <a:off x="5029200" y="5943600"/>
                <a:ext cx="1033463" cy="330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vi-VN" altLang="ja-JP" b="1">
                    <a:latin typeface="Times New Roman" pitchFamily="18" charset="0"/>
                    <a:ea typeface="MS Mincho" pitchFamily="49" charset="-128"/>
                  </a:rPr>
                  <a:t>11001</a:t>
                </a:r>
                <a:endParaRPr lang="vi-VN" b="1">
                  <a:ea typeface="MS Mincho" pitchFamily="49" charset="-128"/>
                </a:endParaRPr>
              </a:p>
            </p:txBody>
          </p:sp>
          <p:sp>
            <p:nvSpPr>
              <p:cNvPr id="55308" name="Text Box 48"/>
              <p:cNvSpPr txBox="1">
                <a:spLocks noChangeArrowheads="1"/>
              </p:cNvSpPr>
              <p:nvPr/>
            </p:nvSpPr>
            <p:spPr bwMode="auto">
              <a:xfrm>
                <a:off x="5859463" y="5259388"/>
                <a:ext cx="735012" cy="33020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vi-VN" altLang="ja-JP" b="1" dirty="0">
                    <a:latin typeface="Times New Roman" pitchFamily="18" charset="0"/>
                    <a:ea typeface="MS Mincho" pitchFamily="49" charset="-128"/>
                  </a:rPr>
                  <a:t>1101</a:t>
                </a:r>
                <a:endParaRPr lang="vi-VN" b="1" dirty="0">
                  <a:latin typeface="Times New Roman" pitchFamily="18" charset="0"/>
                  <a:ea typeface="MS Mincho" pitchFamily="49" charset="-128"/>
                </a:endParaRPr>
              </a:p>
            </p:txBody>
          </p:sp>
          <p:sp>
            <p:nvSpPr>
              <p:cNvPr id="55309" name="Text Box 49"/>
              <p:cNvSpPr txBox="1">
                <a:spLocks noChangeArrowheads="1"/>
              </p:cNvSpPr>
              <p:nvPr/>
            </p:nvSpPr>
            <p:spPr bwMode="auto">
              <a:xfrm>
                <a:off x="4203700" y="3940175"/>
                <a:ext cx="735013" cy="33020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vi-VN" altLang="ja-JP" b="1">
                    <a:latin typeface="Times New Roman" pitchFamily="18" charset="0"/>
                    <a:ea typeface="MS Mincho" pitchFamily="49" charset="-128"/>
                  </a:rPr>
                  <a:t> 10 </a:t>
                </a:r>
                <a:endParaRPr lang="vi-VN" b="1">
                  <a:latin typeface="Times New Roman" pitchFamily="18" charset="0"/>
                  <a:ea typeface="MS Mincho" pitchFamily="49" charset="-128"/>
                </a:endParaRPr>
              </a:p>
            </p:txBody>
          </p:sp>
          <p:sp>
            <p:nvSpPr>
              <p:cNvPr id="55310" name="Text Box 50"/>
              <p:cNvSpPr txBox="1">
                <a:spLocks noChangeArrowheads="1"/>
              </p:cNvSpPr>
              <p:nvPr/>
            </p:nvSpPr>
            <p:spPr bwMode="auto">
              <a:xfrm>
                <a:off x="3254375" y="3940175"/>
                <a:ext cx="735013" cy="33020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vi-VN" altLang="ja-JP" b="1">
                    <a:latin typeface="Times New Roman" pitchFamily="18" charset="0"/>
                    <a:ea typeface="MS Mincho" pitchFamily="49" charset="-128"/>
                  </a:rPr>
                  <a:t>01</a:t>
                </a:r>
                <a:endParaRPr lang="vi-VN" b="1">
                  <a:latin typeface="Times New Roman" pitchFamily="18" charset="0"/>
                  <a:ea typeface="MS Mincho" pitchFamily="49" charset="-128"/>
                </a:endParaRPr>
              </a:p>
            </p:txBody>
          </p:sp>
          <p:sp>
            <p:nvSpPr>
              <p:cNvPr id="55311" name="Text Box 51"/>
              <p:cNvSpPr txBox="1">
                <a:spLocks noChangeArrowheads="1"/>
              </p:cNvSpPr>
              <p:nvPr/>
            </p:nvSpPr>
            <p:spPr bwMode="auto">
              <a:xfrm>
                <a:off x="3043238" y="3359150"/>
                <a:ext cx="368300" cy="330200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vi-VN" altLang="ja-JP" b="1">
                    <a:latin typeface="Times New Roman" pitchFamily="18" charset="0"/>
                    <a:ea typeface="MS Mincho" pitchFamily="49" charset="-128"/>
                  </a:rPr>
                  <a:t>1</a:t>
                </a:r>
                <a:endParaRPr lang="vi-VN" b="1">
                  <a:latin typeface="Times New Roman" pitchFamily="18" charset="0"/>
                  <a:ea typeface="MS Mincho" pitchFamily="49" charset="-128"/>
                </a:endParaRPr>
              </a:p>
            </p:txBody>
          </p:sp>
          <p:sp>
            <p:nvSpPr>
              <p:cNvPr id="55312" name="Text Box 52"/>
              <p:cNvSpPr txBox="1">
                <a:spLocks noChangeArrowheads="1"/>
              </p:cNvSpPr>
              <p:nvPr/>
            </p:nvSpPr>
            <p:spPr bwMode="auto">
              <a:xfrm>
                <a:off x="1574800" y="3940175"/>
                <a:ext cx="735013" cy="33020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vi-VN" altLang="ja-JP" b="1">
                    <a:latin typeface="Times New Roman" pitchFamily="18" charset="0"/>
                    <a:ea typeface="MS Mincho" pitchFamily="49" charset="-128"/>
                  </a:rPr>
                  <a:t>00</a:t>
                </a:r>
                <a:endParaRPr lang="vi-VN" b="1">
                  <a:latin typeface="Times New Roman" pitchFamily="18" charset="0"/>
                  <a:ea typeface="MS Mincho" pitchFamily="49" charset="-128"/>
                </a:endParaRPr>
              </a:p>
            </p:txBody>
          </p:sp>
          <p:sp>
            <p:nvSpPr>
              <p:cNvPr id="55313" name="Text Box 53"/>
              <p:cNvSpPr txBox="1">
                <a:spLocks noChangeArrowheads="1"/>
              </p:cNvSpPr>
              <p:nvPr/>
            </p:nvSpPr>
            <p:spPr bwMode="auto">
              <a:xfrm>
                <a:off x="4838700" y="5259388"/>
                <a:ext cx="368300" cy="330200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vi-VN" altLang="ja-JP" b="1">
                    <a:latin typeface="Times New Roman" pitchFamily="18" charset="0"/>
                    <a:ea typeface="MS Mincho" pitchFamily="49" charset="-128"/>
                  </a:rPr>
                  <a:t>1</a:t>
                </a:r>
                <a:endParaRPr lang="vi-VN" b="1">
                  <a:latin typeface="Times New Roman" pitchFamily="18" charset="0"/>
                  <a:ea typeface="MS Mincho" pitchFamily="49" charset="-128"/>
                </a:endParaRPr>
              </a:p>
            </p:txBody>
          </p:sp>
          <p:sp>
            <p:nvSpPr>
              <p:cNvPr id="55314" name="Text Box 54"/>
              <p:cNvSpPr txBox="1">
                <a:spLocks noChangeArrowheads="1"/>
              </p:cNvSpPr>
              <p:nvPr/>
            </p:nvSpPr>
            <p:spPr bwMode="auto">
              <a:xfrm>
                <a:off x="5613400" y="4600575"/>
                <a:ext cx="368300" cy="328613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vi-VN" altLang="ja-JP" b="1">
                    <a:latin typeface="Times New Roman" pitchFamily="18" charset="0"/>
                    <a:ea typeface="MS Mincho" pitchFamily="49" charset="-128"/>
                  </a:rPr>
                  <a:t>1</a:t>
                </a:r>
                <a:endParaRPr lang="vi-VN" b="1">
                  <a:latin typeface="Times New Roman" pitchFamily="18" charset="0"/>
                  <a:ea typeface="MS Mincho" pitchFamily="49" charset="-128"/>
                </a:endParaRPr>
              </a:p>
            </p:txBody>
          </p:sp>
          <p:sp>
            <p:nvSpPr>
              <p:cNvPr id="55315" name="Text Box 55"/>
              <p:cNvSpPr txBox="1">
                <a:spLocks noChangeArrowheads="1"/>
              </p:cNvSpPr>
              <p:nvPr/>
            </p:nvSpPr>
            <p:spPr bwMode="auto">
              <a:xfrm>
                <a:off x="5737225" y="3344863"/>
                <a:ext cx="366713" cy="328612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vi-VN" altLang="ja-JP" b="1">
                    <a:latin typeface="Times New Roman" pitchFamily="18" charset="0"/>
                    <a:ea typeface="MS Mincho" pitchFamily="49" charset="-128"/>
                  </a:rPr>
                  <a:t>1</a:t>
                </a:r>
                <a:endParaRPr lang="vi-VN" b="1">
                  <a:latin typeface="Times New Roman" pitchFamily="18" charset="0"/>
                  <a:ea typeface="MS Mincho" pitchFamily="49" charset="-128"/>
                </a:endParaRPr>
              </a:p>
            </p:txBody>
          </p:sp>
          <p:sp>
            <p:nvSpPr>
              <p:cNvPr id="55316" name="Text Box 56"/>
              <p:cNvSpPr txBox="1">
                <a:spLocks noChangeArrowheads="1"/>
              </p:cNvSpPr>
              <p:nvPr/>
            </p:nvSpPr>
            <p:spPr bwMode="auto">
              <a:xfrm>
                <a:off x="4635500" y="4600575"/>
                <a:ext cx="366713" cy="328613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vi-VN" altLang="ja-JP" b="1">
                    <a:latin typeface="Times New Roman" pitchFamily="18" charset="0"/>
                    <a:ea typeface="MS Mincho" pitchFamily="49" charset="-128"/>
                  </a:rPr>
                  <a:t>0</a:t>
                </a:r>
                <a:endParaRPr lang="vi-VN" b="1">
                  <a:latin typeface="Times New Roman" pitchFamily="18" charset="0"/>
                  <a:ea typeface="MS Mincho" pitchFamily="49" charset="-128"/>
                </a:endParaRPr>
              </a:p>
            </p:txBody>
          </p:sp>
          <p:sp>
            <p:nvSpPr>
              <p:cNvPr id="55317" name="Text Box 57"/>
              <p:cNvSpPr txBox="1">
                <a:spLocks noChangeArrowheads="1"/>
              </p:cNvSpPr>
              <p:nvPr/>
            </p:nvSpPr>
            <p:spPr bwMode="auto">
              <a:xfrm>
                <a:off x="5370513" y="4003675"/>
                <a:ext cx="366712" cy="330200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vi-VN" altLang="ja-JP" b="1">
                    <a:latin typeface="Times New Roman" pitchFamily="18" charset="0"/>
                    <a:ea typeface="MS Mincho" pitchFamily="49" charset="-128"/>
                  </a:rPr>
                  <a:t>0</a:t>
                </a:r>
                <a:endParaRPr lang="vi-VN" b="1">
                  <a:latin typeface="Times New Roman" pitchFamily="18" charset="0"/>
                  <a:ea typeface="MS Mincho" pitchFamily="49" charset="-128"/>
                </a:endParaRPr>
              </a:p>
            </p:txBody>
          </p:sp>
          <p:sp>
            <p:nvSpPr>
              <p:cNvPr id="55318" name="Text Box 58"/>
              <p:cNvSpPr txBox="1">
                <a:spLocks noChangeArrowheads="1"/>
              </p:cNvSpPr>
              <p:nvPr/>
            </p:nvSpPr>
            <p:spPr bwMode="auto">
              <a:xfrm>
                <a:off x="4513263" y="3344863"/>
                <a:ext cx="366712" cy="328612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vi-VN" altLang="ja-JP" b="1">
                    <a:latin typeface="Times New Roman" pitchFamily="18" charset="0"/>
                    <a:ea typeface="MS Mincho" pitchFamily="49" charset="-128"/>
                  </a:rPr>
                  <a:t>0</a:t>
                </a:r>
                <a:endParaRPr lang="vi-VN" b="1">
                  <a:latin typeface="Times New Roman" pitchFamily="18" charset="0"/>
                  <a:ea typeface="MS Mincho" pitchFamily="49" charset="-128"/>
                </a:endParaRPr>
              </a:p>
            </p:txBody>
          </p:sp>
          <p:sp>
            <p:nvSpPr>
              <p:cNvPr id="55319" name="Text Box 59"/>
              <p:cNvSpPr txBox="1">
                <a:spLocks noChangeArrowheads="1"/>
              </p:cNvSpPr>
              <p:nvPr/>
            </p:nvSpPr>
            <p:spPr bwMode="auto">
              <a:xfrm>
                <a:off x="1828800" y="3352800"/>
                <a:ext cx="366713" cy="33020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vi-VN" altLang="ja-JP" b="1">
                    <a:latin typeface="Times New Roman" pitchFamily="18" charset="0"/>
                    <a:ea typeface="MS Mincho" pitchFamily="49" charset="-128"/>
                  </a:rPr>
                  <a:t>0</a:t>
                </a:r>
                <a:endParaRPr lang="vi-VN">
                  <a:ea typeface="MS Mincho" pitchFamily="49" charset="-128"/>
                </a:endParaRPr>
              </a:p>
            </p:txBody>
          </p:sp>
          <p:sp>
            <p:nvSpPr>
              <p:cNvPr id="55320" name="Text Box 60"/>
              <p:cNvSpPr txBox="1">
                <a:spLocks noChangeArrowheads="1"/>
              </p:cNvSpPr>
              <p:nvPr/>
            </p:nvSpPr>
            <p:spPr bwMode="auto">
              <a:xfrm>
                <a:off x="4635500" y="2654300"/>
                <a:ext cx="366713" cy="328613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vi-VN" altLang="ja-JP" b="1">
                    <a:latin typeface="Times New Roman" pitchFamily="18" charset="0"/>
                    <a:ea typeface="MS Mincho" pitchFamily="49" charset="-128"/>
                  </a:rPr>
                  <a:t>1</a:t>
                </a:r>
                <a:endParaRPr lang="vi-VN" b="1">
                  <a:latin typeface="Times New Roman" pitchFamily="18" charset="0"/>
                  <a:ea typeface="MS Mincho" pitchFamily="49" charset="-128"/>
                </a:endParaRPr>
              </a:p>
            </p:txBody>
          </p:sp>
          <p:sp>
            <p:nvSpPr>
              <p:cNvPr id="55321" name="Text Box 61"/>
              <p:cNvSpPr txBox="1">
                <a:spLocks noChangeArrowheads="1"/>
              </p:cNvSpPr>
              <p:nvPr/>
            </p:nvSpPr>
            <p:spPr bwMode="auto">
              <a:xfrm>
                <a:off x="2921000" y="2670175"/>
                <a:ext cx="366713" cy="328613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vi-VN" altLang="ja-JP" b="1">
                    <a:latin typeface="Times New Roman" pitchFamily="18" charset="0"/>
                    <a:ea typeface="MS Mincho" pitchFamily="49" charset="-128"/>
                  </a:rPr>
                  <a:t>0</a:t>
                </a:r>
                <a:endParaRPr lang="vi-VN" b="1">
                  <a:latin typeface="Times New Roman" pitchFamily="18" charset="0"/>
                  <a:ea typeface="MS Mincho" pitchFamily="49" charset="-128"/>
                </a:endParaRPr>
              </a:p>
            </p:txBody>
          </p:sp>
          <p:sp>
            <p:nvSpPr>
              <p:cNvPr id="55322" name="Line 62"/>
              <p:cNvSpPr>
                <a:spLocks noChangeShapeType="1"/>
              </p:cNvSpPr>
              <p:nvPr/>
            </p:nvSpPr>
            <p:spPr bwMode="auto">
              <a:xfrm flipH="1">
                <a:off x="2667000" y="2628900"/>
                <a:ext cx="1223963" cy="549275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23" name="Line 63"/>
              <p:cNvSpPr>
                <a:spLocks noChangeShapeType="1"/>
              </p:cNvSpPr>
              <p:nvPr/>
            </p:nvSpPr>
            <p:spPr bwMode="auto">
              <a:xfrm>
                <a:off x="4010025" y="2620963"/>
                <a:ext cx="1223963" cy="549275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24" name="Line 64"/>
              <p:cNvSpPr>
                <a:spLocks noChangeShapeType="1"/>
              </p:cNvSpPr>
              <p:nvPr/>
            </p:nvSpPr>
            <p:spPr bwMode="auto">
              <a:xfrm flipH="1">
                <a:off x="1819275" y="3281363"/>
                <a:ext cx="735013" cy="549275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25" name="Line 65"/>
              <p:cNvSpPr>
                <a:spLocks noChangeShapeType="1"/>
              </p:cNvSpPr>
              <p:nvPr/>
            </p:nvSpPr>
            <p:spPr bwMode="auto">
              <a:xfrm>
                <a:off x="5356225" y="3281363"/>
                <a:ext cx="735013" cy="549275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26" name="Line 66"/>
              <p:cNvSpPr>
                <a:spLocks noChangeShapeType="1"/>
              </p:cNvSpPr>
              <p:nvPr/>
            </p:nvSpPr>
            <p:spPr bwMode="auto">
              <a:xfrm>
                <a:off x="2663825" y="3281363"/>
                <a:ext cx="733425" cy="549275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27" name="Line 67"/>
              <p:cNvSpPr>
                <a:spLocks noChangeShapeType="1"/>
              </p:cNvSpPr>
              <p:nvPr/>
            </p:nvSpPr>
            <p:spPr bwMode="auto">
              <a:xfrm flipH="1">
                <a:off x="4513263" y="3281363"/>
                <a:ext cx="733425" cy="549275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28" name="Line 68"/>
              <p:cNvSpPr>
                <a:spLocks noChangeShapeType="1"/>
              </p:cNvSpPr>
              <p:nvPr/>
            </p:nvSpPr>
            <p:spPr bwMode="auto">
              <a:xfrm flipH="1">
                <a:off x="5370513" y="3940175"/>
                <a:ext cx="733425" cy="549275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29" name="Line 69"/>
              <p:cNvSpPr>
                <a:spLocks noChangeShapeType="1"/>
              </p:cNvSpPr>
              <p:nvPr/>
            </p:nvSpPr>
            <p:spPr bwMode="auto">
              <a:xfrm>
                <a:off x="4513263" y="5259388"/>
                <a:ext cx="733425" cy="549275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0" name="Line 70"/>
              <p:cNvSpPr>
                <a:spLocks noChangeShapeType="1"/>
              </p:cNvSpPr>
              <p:nvPr/>
            </p:nvSpPr>
            <p:spPr bwMode="auto">
              <a:xfrm flipH="1">
                <a:off x="4513263" y="4600575"/>
                <a:ext cx="733425" cy="549275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1" name="Line 71"/>
              <p:cNvSpPr>
                <a:spLocks noChangeShapeType="1"/>
              </p:cNvSpPr>
              <p:nvPr/>
            </p:nvSpPr>
            <p:spPr bwMode="auto">
              <a:xfrm>
                <a:off x="5356225" y="4589463"/>
                <a:ext cx="735013" cy="547687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2" name="AutoShape 72"/>
              <p:cNvSpPr>
                <a:spLocks noChangeArrowheads="1"/>
              </p:cNvSpPr>
              <p:nvPr/>
            </p:nvSpPr>
            <p:spPr bwMode="auto">
              <a:xfrm>
                <a:off x="3886200" y="2514600"/>
                <a:ext cx="228600" cy="185738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3" name="AutoShape 73"/>
              <p:cNvSpPr>
                <a:spLocks noChangeArrowheads="1"/>
              </p:cNvSpPr>
              <p:nvPr/>
            </p:nvSpPr>
            <p:spPr bwMode="auto">
              <a:xfrm>
                <a:off x="2554288" y="3170238"/>
                <a:ext cx="122237" cy="111125"/>
              </a:xfrm>
              <a:prstGeom prst="flowChartConnector">
                <a:avLst/>
              </a:prstGeom>
              <a:solidFill>
                <a:srgbClr val="FF0000"/>
              </a:solidFill>
              <a:ln w="19050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4" name="AutoShape 74"/>
              <p:cNvSpPr>
                <a:spLocks noChangeArrowheads="1"/>
              </p:cNvSpPr>
              <p:nvPr/>
            </p:nvSpPr>
            <p:spPr bwMode="auto">
              <a:xfrm>
                <a:off x="6083300" y="5143500"/>
                <a:ext cx="122238" cy="109538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5" name="AutoShape 75"/>
              <p:cNvSpPr>
                <a:spLocks noChangeArrowheads="1"/>
              </p:cNvSpPr>
              <p:nvPr/>
            </p:nvSpPr>
            <p:spPr bwMode="auto">
              <a:xfrm>
                <a:off x="4419600" y="5156200"/>
                <a:ext cx="122238" cy="109538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6" name="AutoShape 76"/>
              <p:cNvSpPr>
                <a:spLocks noChangeArrowheads="1"/>
              </p:cNvSpPr>
              <p:nvPr/>
            </p:nvSpPr>
            <p:spPr bwMode="auto">
              <a:xfrm>
                <a:off x="5246688" y="4489450"/>
                <a:ext cx="123825" cy="111125"/>
              </a:xfrm>
              <a:prstGeom prst="flowChartConnector">
                <a:avLst/>
              </a:prstGeom>
              <a:solidFill>
                <a:srgbClr val="FF0000"/>
              </a:solidFill>
              <a:ln w="19050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7" name="AutoShape 77"/>
              <p:cNvSpPr>
                <a:spLocks noChangeArrowheads="1"/>
              </p:cNvSpPr>
              <p:nvPr/>
            </p:nvSpPr>
            <p:spPr bwMode="auto">
              <a:xfrm>
                <a:off x="5257800" y="3200400"/>
                <a:ext cx="122238" cy="111125"/>
              </a:xfrm>
              <a:prstGeom prst="flowChartConnector">
                <a:avLst/>
              </a:prstGeom>
              <a:solidFill>
                <a:srgbClr val="FF0000"/>
              </a:solidFill>
              <a:ln w="19050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8" name="AutoShape 78"/>
              <p:cNvSpPr>
                <a:spLocks noChangeArrowheads="1"/>
              </p:cNvSpPr>
              <p:nvPr/>
            </p:nvSpPr>
            <p:spPr bwMode="auto">
              <a:xfrm>
                <a:off x="5257800" y="5791200"/>
                <a:ext cx="123825" cy="109538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9" name="AutoShape 79"/>
              <p:cNvSpPr>
                <a:spLocks noChangeArrowheads="1"/>
              </p:cNvSpPr>
              <p:nvPr/>
            </p:nvSpPr>
            <p:spPr bwMode="auto">
              <a:xfrm>
                <a:off x="6103938" y="3830638"/>
                <a:ext cx="122237" cy="109537"/>
              </a:xfrm>
              <a:prstGeom prst="flowChartConnector">
                <a:avLst/>
              </a:prstGeom>
              <a:solidFill>
                <a:srgbClr val="FF0000"/>
              </a:solidFill>
              <a:ln w="19050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0" name="AutoShape 80"/>
              <p:cNvSpPr>
                <a:spLocks noChangeArrowheads="1"/>
              </p:cNvSpPr>
              <p:nvPr/>
            </p:nvSpPr>
            <p:spPr bwMode="auto">
              <a:xfrm>
                <a:off x="4402138" y="3830638"/>
                <a:ext cx="123825" cy="109537"/>
              </a:xfrm>
              <a:prstGeom prst="flowChartConnector">
                <a:avLst/>
              </a:prstGeom>
              <a:solidFill>
                <a:srgbClr val="FF0000"/>
              </a:solidFill>
              <a:ln w="19050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1" name="AutoShape 81"/>
              <p:cNvSpPr>
                <a:spLocks noChangeArrowheads="1"/>
              </p:cNvSpPr>
              <p:nvPr/>
            </p:nvSpPr>
            <p:spPr bwMode="auto">
              <a:xfrm>
                <a:off x="1689100" y="3835400"/>
                <a:ext cx="122238" cy="109538"/>
              </a:xfrm>
              <a:prstGeom prst="flowChartConnector">
                <a:avLst/>
              </a:prstGeom>
              <a:solidFill>
                <a:srgbClr val="FF0000"/>
              </a:solidFill>
              <a:ln w="19050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2" name="AutoShape 82"/>
              <p:cNvSpPr>
                <a:spLocks noChangeArrowheads="1"/>
              </p:cNvSpPr>
              <p:nvPr/>
            </p:nvSpPr>
            <p:spPr bwMode="auto">
              <a:xfrm>
                <a:off x="3397250" y="3830638"/>
                <a:ext cx="123825" cy="109537"/>
              </a:xfrm>
              <a:prstGeom prst="flowChartConnector">
                <a:avLst/>
              </a:prstGeom>
              <a:solidFill>
                <a:srgbClr val="FF0000"/>
              </a:solidFill>
              <a:ln w="19050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3" name="Line 83"/>
              <p:cNvSpPr>
                <a:spLocks noChangeShapeType="1"/>
              </p:cNvSpPr>
              <p:nvPr/>
            </p:nvSpPr>
            <p:spPr bwMode="auto">
              <a:xfrm>
                <a:off x="1295400" y="3886200"/>
                <a:ext cx="5576888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4" name="Line 84"/>
              <p:cNvSpPr>
                <a:spLocks noChangeShapeType="1"/>
              </p:cNvSpPr>
              <p:nvPr/>
            </p:nvSpPr>
            <p:spPr bwMode="auto">
              <a:xfrm>
                <a:off x="1295400" y="3243263"/>
                <a:ext cx="5576888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5" name="Line 85"/>
              <p:cNvSpPr>
                <a:spLocks noChangeShapeType="1"/>
              </p:cNvSpPr>
              <p:nvPr/>
            </p:nvSpPr>
            <p:spPr bwMode="auto">
              <a:xfrm>
                <a:off x="1295400" y="4557713"/>
                <a:ext cx="5576888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6" name="Line 86"/>
              <p:cNvSpPr>
                <a:spLocks noChangeShapeType="1"/>
              </p:cNvSpPr>
              <p:nvPr/>
            </p:nvSpPr>
            <p:spPr bwMode="auto">
              <a:xfrm>
                <a:off x="1295400" y="2590800"/>
                <a:ext cx="5576888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7" name="Line 87"/>
              <p:cNvSpPr>
                <a:spLocks noChangeShapeType="1"/>
              </p:cNvSpPr>
              <p:nvPr/>
            </p:nvSpPr>
            <p:spPr bwMode="auto">
              <a:xfrm>
                <a:off x="1295400" y="5202238"/>
                <a:ext cx="5576888" cy="0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8" name="Line 88"/>
              <p:cNvSpPr>
                <a:spLocks noChangeShapeType="1"/>
              </p:cNvSpPr>
              <p:nvPr/>
            </p:nvSpPr>
            <p:spPr bwMode="auto">
              <a:xfrm>
                <a:off x="1295400" y="5872163"/>
                <a:ext cx="5576888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9" name="Text Box 89"/>
              <p:cNvSpPr txBox="1">
                <a:spLocks noChangeArrowheads="1"/>
              </p:cNvSpPr>
              <p:nvPr/>
            </p:nvSpPr>
            <p:spPr bwMode="auto">
              <a:xfrm>
                <a:off x="6858000" y="2971800"/>
                <a:ext cx="976313" cy="447675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vi-VN" altLang="ja-JP" b="1" dirty="0">
                    <a:latin typeface="Times New Roman" pitchFamily="18" charset="0"/>
                    <a:ea typeface="MS Mincho" pitchFamily="49" charset="-128"/>
                  </a:rPr>
                  <a:t>Mức 1</a:t>
                </a:r>
                <a:endParaRPr lang="vi-VN" b="1" dirty="0">
                  <a:latin typeface="Times New Roman" pitchFamily="18" charset="0"/>
                  <a:ea typeface="MS Mincho" pitchFamily="49" charset="-128"/>
                </a:endParaRPr>
              </a:p>
            </p:txBody>
          </p:sp>
          <p:sp>
            <p:nvSpPr>
              <p:cNvPr id="55350" name="Text Box 90"/>
              <p:cNvSpPr txBox="1">
                <a:spLocks noChangeArrowheads="1"/>
              </p:cNvSpPr>
              <p:nvPr/>
            </p:nvSpPr>
            <p:spPr bwMode="auto">
              <a:xfrm>
                <a:off x="6872288" y="3557588"/>
                <a:ext cx="976312" cy="449262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vi-VN" altLang="ja-JP" b="1">
                    <a:latin typeface="Times New Roman" pitchFamily="18" charset="0"/>
                    <a:ea typeface="MS Mincho" pitchFamily="49" charset="-128"/>
                  </a:rPr>
                  <a:t>Mức 2</a:t>
                </a:r>
                <a:endParaRPr lang="vi-VN" b="1">
                  <a:latin typeface="Times New Roman" pitchFamily="18" charset="0"/>
                  <a:ea typeface="MS Mincho" pitchFamily="49" charset="-128"/>
                </a:endParaRPr>
              </a:p>
            </p:txBody>
          </p:sp>
          <p:sp>
            <p:nvSpPr>
              <p:cNvPr id="55351" name="Text Box 91"/>
              <p:cNvSpPr txBox="1">
                <a:spLocks noChangeArrowheads="1"/>
              </p:cNvSpPr>
              <p:nvPr/>
            </p:nvSpPr>
            <p:spPr bwMode="auto">
              <a:xfrm>
                <a:off x="6872288" y="4305300"/>
                <a:ext cx="976312" cy="447675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vi-VN" altLang="ja-JP" b="1">
                    <a:latin typeface="Times New Roman" pitchFamily="18" charset="0"/>
                    <a:ea typeface="MS Mincho" pitchFamily="49" charset="-128"/>
                  </a:rPr>
                  <a:t>Mức 3</a:t>
                </a:r>
                <a:endParaRPr lang="vi-VN" b="1">
                  <a:latin typeface="Times New Roman" pitchFamily="18" charset="0"/>
                  <a:ea typeface="MS Mincho" pitchFamily="49" charset="-128"/>
                </a:endParaRPr>
              </a:p>
            </p:txBody>
          </p:sp>
          <p:sp>
            <p:nvSpPr>
              <p:cNvPr id="55352" name="Text Box 92"/>
              <p:cNvSpPr txBox="1">
                <a:spLocks noChangeArrowheads="1"/>
              </p:cNvSpPr>
              <p:nvPr/>
            </p:nvSpPr>
            <p:spPr bwMode="auto">
              <a:xfrm>
                <a:off x="6872288" y="4903788"/>
                <a:ext cx="976312" cy="447675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vi-VN" altLang="ja-JP" b="1">
                    <a:latin typeface="Times New Roman" pitchFamily="18" charset="0"/>
                    <a:ea typeface="MS Mincho" pitchFamily="49" charset="-128"/>
                  </a:rPr>
                  <a:t>Mức 4</a:t>
                </a:r>
                <a:endParaRPr lang="vi-VN" b="1">
                  <a:latin typeface="Times New Roman" pitchFamily="18" charset="0"/>
                  <a:ea typeface="MS Mincho" pitchFamily="49" charset="-128"/>
                </a:endParaRPr>
              </a:p>
            </p:txBody>
          </p:sp>
          <p:sp>
            <p:nvSpPr>
              <p:cNvPr id="55353" name="Text Box 93"/>
              <p:cNvSpPr txBox="1">
                <a:spLocks noChangeArrowheads="1"/>
              </p:cNvSpPr>
              <p:nvPr/>
            </p:nvSpPr>
            <p:spPr bwMode="auto">
              <a:xfrm>
                <a:off x="6872288" y="5649913"/>
                <a:ext cx="976312" cy="449262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vi-VN" altLang="ja-JP" b="1">
                    <a:latin typeface="Times New Roman" pitchFamily="18" charset="0"/>
                    <a:ea typeface="MS Mincho" pitchFamily="49" charset="-128"/>
                  </a:rPr>
                  <a:t>Mức 5</a:t>
                </a:r>
                <a:endParaRPr lang="vi-VN" b="1">
                  <a:latin typeface="Times New Roman" pitchFamily="18" charset="0"/>
                  <a:ea typeface="MS Mincho" pitchFamily="49" charset="-128"/>
                </a:endParaRPr>
              </a:p>
            </p:txBody>
          </p:sp>
          <p:sp>
            <p:nvSpPr>
              <p:cNvPr id="55355" name="Line 95"/>
              <p:cNvSpPr>
                <a:spLocks noChangeShapeType="1"/>
              </p:cNvSpPr>
              <p:nvPr/>
            </p:nvSpPr>
            <p:spPr bwMode="auto">
              <a:xfrm>
                <a:off x="1295400" y="5181600"/>
                <a:ext cx="5576888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Biểu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diễn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bằng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cây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60" name="Slide Number Placeholder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169807-360F-4256-9E09-E2D7FD787D97}" type="slidenum">
              <a:rPr lang="vi-VN" smtClean="0"/>
              <a:pPr>
                <a:defRPr/>
              </a:pPr>
              <a:t>30</a:t>
            </a:fld>
            <a:endParaRPr lang="vi-VN"/>
          </a:p>
        </p:txBody>
      </p:sp>
      <p:sp>
        <p:nvSpPr>
          <p:cNvPr id="62" name="Slide Number Placeholder 3"/>
          <p:cNvSpPr txBox="1">
            <a:spLocks/>
          </p:cNvSpPr>
          <p:nvPr/>
        </p:nvSpPr>
        <p:spPr>
          <a:xfrm>
            <a:off x="0" y="914400"/>
            <a:ext cx="533400" cy="244476"/>
          </a:xfrm>
          <a:prstGeom prst="rect">
            <a:avLst/>
          </a:prstGeom>
        </p:spPr>
        <p:txBody>
          <a:bodyPr vert="horz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D95983-6AA3-4F6B-98EA-7953A4D4C3D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889D8-6E7F-FF43-A4DE-34C7B61F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DE19EC-998A-A746-A355-1EA2263AF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</a:t>
            </a:r>
            <a:r>
              <a:rPr lang="en-US"/>
              <a:t>3</a:t>
            </a:r>
            <a:r>
              <a:rPr lang="vi-VN"/>
              <a:t> – Kỹ thuật </a:t>
            </a:r>
            <a:r>
              <a:rPr lang="en-US"/>
              <a:t>mã hóa nguồn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6F07C-3CB3-3842-85FE-6F44E75D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FC3B99-CBD6-884D-B6E0-FEBC0EA1074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00, 01, 10, 11001, 1101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036313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60198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122238" y="6096000"/>
            <a:ext cx="8869362" cy="27463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 dirty="0">
                <a:latin typeface="Times New Roman" pitchFamily="18" charset="0"/>
                <a:ea typeface="MS Mincho" pitchFamily="49" charset="-128"/>
              </a:rPr>
              <a:t>Thứ tự trọng số =  0.04  </a:t>
            </a:r>
            <a:r>
              <a:rPr lang="vi-VN" altLang="ja-JP" sz="1600" b="1" dirty="0">
                <a:latin typeface="VNtimes new roman" charset="0"/>
                <a:ea typeface="MS Mincho" pitchFamily="49" charset="-128"/>
              </a:rPr>
              <a:t>0.05  0.06  0.07  0.09  0.10  0.10  0.13  0.18  0.19  0.23  0.37  0.40  0.60</a:t>
            </a:r>
            <a:endParaRPr lang="vi-VN" sz="1600" dirty="0">
              <a:ea typeface="MS Mincho" pitchFamily="49" charset="-128"/>
            </a:endParaRP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6065838" y="5645151"/>
            <a:ext cx="1212850" cy="298450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</a:rPr>
              <a:t> D 0.05</a:t>
            </a:r>
            <a:endParaRPr lang="vi-VN" sz="1600" b="1">
              <a:solidFill>
                <a:srgbClr val="FF0000"/>
              </a:solidFill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38" name="Text Box 6"/>
          <p:cNvSpPr txBox="1">
            <a:spLocks noChangeArrowheads="1"/>
          </p:cNvSpPr>
          <p:nvPr/>
        </p:nvSpPr>
        <p:spPr bwMode="auto">
          <a:xfrm>
            <a:off x="2438400" y="990600"/>
            <a:ext cx="1041400" cy="601663"/>
          </a:xfrm>
          <a:prstGeom prst="rect">
            <a:avLst/>
          </a:prstGeom>
          <a:solidFill>
            <a:srgbClr val="FFFFFF"/>
          </a:solidFill>
          <a:ln w="38100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1.0</a:t>
            </a:r>
            <a:endParaRPr lang="vi-VN" sz="1600">
              <a:ea typeface="MS Mincho" pitchFamily="49" charset="-128"/>
            </a:endParaRP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4676775" y="5645150"/>
            <a:ext cx="1214438" cy="298450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 dirty="0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</a:rPr>
              <a:t> H 0.04</a:t>
            </a:r>
            <a:endParaRPr lang="vi-VN" sz="1600" b="1" dirty="0">
              <a:solidFill>
                <a:srgbClr val="FF0000"/>
              </a:solidFill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40" name="Text Box 8"/>
          <p:cNvSpPr txBox="1">
            <a:spLocks noChangeArrowheads="1"/>
          </p:cNvSpPr>
          <p:nvPr/>
        </p:nvSpPr>
        <p:spPr bwMode="auto">
          <a:xfrm>
            <a:off x="7624763" y="4594225"/>
            <a:ext cx="1214437" cy="396875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</a:rPr>
              <a:t> F 0.10</a:t>
            </a:r>
            <a:endParaRPr lang="vi-VN" sz="1600" b="1">
              <a:solidFill>
                <a:srgbClr val="FF0000"/>
              </a:solidFill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41" name="Text Box 9"/>
          <p:cNvSpPr txBox="1">
            <a:spLocks noChangeArrowheads="1"/>
          </p:cNvSpPr>
          <p:nvPr/>
        </p:nvSpPr>
        <p:spPr bwMode="auto">
          <a:xfrm>
            <a:off x="5543550" y="4543425"/>
            <a:ext cx="693738" cy="396875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 0.09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42" name="Text Box 10"/>
          <p:cNvSpPr txBox="1">
            <a:spLocks noChangeArrowheads="1"/>
          </p:cNvSpPr>
          <p:nvPr/>
        </p:nvSpPr>
        <p:spPr bwMode="auto">
          <a:xfrm>
            <a:off x="6583363" y="3544888"/>
            <a:ext cx="1216025" cy="395287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 0.19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43" name="Text Box 11"/>
          <p:cNvSpPr txBox="1">
            <a:spLocks noChangeArrowheads="1"/>
          </p:cNvSpPr>
          <p:nvPr/>
        </p:nvSpPr>
        <p:spPr bwMode="auto">
          <a:xfrm>
            <a:off x="4502150" y="3544888"/>
            <a:ext cx="1212850" cy="395287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</a:rPr>
              <a:t>B 0.18</a:t>
            </a:r>
            <a:endParaRPr lang="vi-VN" sz="1600" b="1">
              <a:solidFill>
                <a:srgbClr val="FF0000"/>
              </a:solidFill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44" name="Text Box 12"/>
          <p:cNvSpPr txBox="1">
            <a:spLocks noChangeArrowheads="1"/>
          </p:cNvSpPr>
          <p:nvPr/>
        </p:nvSpPr>
        <p:spPr bwMode="auto">
          <a:xfrm>
            <a:off x="4330700" y="4540250"/>
            <a:ext cx="866775" cy="450850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</a:rPr>
              <a:t> G 0.07</a:t>
            </a:r>
            <a:endParaRPr lang="vi-VN" sz="1600" b="1">
              <a:solidFill>
                <a:srgbClr val="FF0000"/>
              </a:solidFill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45" name="Text Box 13"/>
          <p:cNvSpPr txBox="1">
            <a:spLocks noChangeArrowheads="1"/>
          </p:cNvSpPr>
          <p:nvPr/>
        </p:nvSpPr>
        <p:spPr bwMode="auto">
          <a:xfrm>
            <a:off x="2246313" y="4594225"/>
            <a:ext cx="866775" cy="396875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</a:rPr>
              <a:t>E 0.06</a:t>
            </a:r>
            <a:endParaRPr lang="vi-VN" sz="1600" b="1">
              <a:solidFill>
                <a:srgbClr val="FF0000"/>
              </a:solidFill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46" name="Text Box 14"/>
          <p:cNvSpPr txBox="1">
            <a:spLocks noChangeArrowheads="1"/>
          </p:cNvSpPr>
          <p:nvPr/>
        </p:nvSpPr>
        <p:spPr bwMode="auto">
          <a:xfrm>
            <a:off x="3505200" y="3581400"/>
            <a:ext cx="838200" cy="395288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 0.13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47" name="Text Box 15"/>
          <p:cNvSpPr txBox="1">
            <a:spLocks noChangeArrowheads="1"/>
          </p:cNvSpPr>
          <p:nvPr/>
        </p:nvSpPr>
        <p:spPr bwMode="auto">
          <a:xfrm>
            <a:off x="1031875" y="3544888"/>
            <a:ext cx="1214438" cy="395287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</a:rPr>
              <a:t> A 0.10</a:t>
            </a:r>
            <a:endParaRPr lang="vi-VN" sz="1600" b="1">
              <a:solidFill>
                <a:srgbClr val="FF0000"/>
              </a:solidFill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48" name="Text Box 16"/>
          <p:cNvSpPr txBox="1">
            <a:spLocks noChangeArrowheads="1"/>
          </p:cNvSpPr>
          <p:nvPr/>
        </p:nvSpPr>
        <p:spPr bwMode="auto">
          <a:xfrm>
            <a:off x="2246313" y="2493963"/>
            <a:ext cx="866775" cy="600075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 0.23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49" name="Text Box 17"/>
          <p:cNvSpPr txBox="1">
            <a:spLocks noChangeArrowheads="1"/>
          </p:cNvSpPr>
          <p:nvPr/>
        </p:nvSpPr>
        <p:spPr bwMode="auto">
          <a:xfrm>
            <a:off x="5543550" y="2493963"/>
            <a:ext cx="1214438" cy="600075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 0.37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50" name="Text Box 18"/>
          <p:cNvSpPr txBox="1">
            <a:spLocks noChangeArrowheads="1"/>
          </p:cNvSpPr>
          <p:nvPr/>
        </p:nvSpPr>
        <p:spPr bwMode="auto">
          <a:xfrm>
            <a:off x="5022850" y="2043113"/>
            <a:ext cx="868363" cy="450850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1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51" name="Text Box 19"/>
          <p:cNvSpPr txBox="1">
            <a:spLocks noChangeArrowheads="1"/>
          </p:cNvSpPr>
          <p:nvPr/>
        </p:nvSpPr>
        <p:spPr bwMode="auto">
          <a:xfrm>
            <a:off x="6291263" y="5165725"/>
            <a:ext cx="641350" cy="447675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1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52" name="Text Box 20"/>
          <p:cNvSpPr txBox="1">
            <a:spLocks noChangeArrowheads="1"/>
          </p:cNvSpPr>
          <p:nvPr/>
        </p:nvSpPr>
        <p:spPr bwMode="auto">
          <a:xfrm>
            <a:off x="7450138" y="3995738"/>
            <a:ext cx="522287" cy="450850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1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53" name="Text Box 21"/>
          <p:cNvSpPr txBox="1">
            <a:spLocks noChangeArrowheads="1"/>
          </p:cNvSpPr>
          <p:nvPr/>
        </p:nvSpPr>
        <p:spPr bwMode="auto">
          <a:xfrm>
            <a:off x="4330700" y="3995738"/>
            <a:ext cx="517525" cy="450850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1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54" name="Text Box 22"/>
          <p:cNvSpPr txBox="1">
            <a:spLocks noChangeArrowheads="1"/>
          </p:cNvSpPr>
          <p:nvPr/>
        </p:nvSpPr>
        <p:spPr bwMode="auto">
          <a:xfrm>
            <a:off x="6411913" y="2944813"/>
            <a:ext cx="866775" cy="449262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1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55" name="Text Box 23"/>
          <p:cNvSpPr txBox="1">
            <a:spLocks noChangeArrowheads="1"/>
          </p:cNvSpPr>
          <p:nvPr/>
        </p:nvSpPr>
        <p:spPr bwMode="auto">
          <a:xfrm>
            <a:off x="3203575" y="2944813"/>
            <a:ext cx="520700" cy="449262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1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56" name="Text Box 24"/>
          <p:cNvSpPr txBox="1">
            <a:spLocks noChangeArrowheads="1"/>
          </p:cNvSpPr>
          <p:nvPr/>
        </p:nvSpPr>
        <p:spPr bwMode="auto">
          <a:xfrm>
            <a:off x="5022850" y="5165725"/>
            <a:ext cx="520700" cy="447675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0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57" name="Text Box 25"/>
          <p:cNvSpPr txBox="1">
            <a:spLocks noChangeArrowheads="1"/>
          </p:cNvSpPr>
          <p:nvPr/>
        </p:nvSpPr>
        <p:spPr bwMode="auto">
          <a:xfrm>
            <a:off x="6065838" y="3995738"/>
            <a:ext cx="866775" cy="450850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0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58" name="Text Box 26"/>
          <p:cNvSpPr txBox="1">
            <a:spLocks noChangeArrowheads="1"/>
          </p:cNvSpPr>
          <p:nvPr/>
        </p:nvSpPr>
        <p:spPr bwMode="auto">
          <a:xfrm>
            <a:off x="2767013" y="3995738"/>
            <a:ext cx="866775" cy="450850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0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59" name="Text Box 27"/>
          <p:cNvSpPr txBox="1">
            <a:spLocks noChangeArrowheads="1"/>
          </p:cNvSpPr>
          <p:nvPr/>
        </p:nvSpPr>
        <p:spPr bwMode="auto">
          <a:xfrm>
            <a:off x="5022850" y="2944813"/>
            <a:ext cx="868363" cy="449262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0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60" name="Text Box 28"/>
          <p:cNvSpPr txBox="1">
            <a:spLocks noChangeArrowheads="1"/>
          </p:cNvSpPr>
          <p:nvPr/>
        </p:nvSpPr>
        <p:spPr bwMode="auto">
          <a:xfrm>
            <a:off x="1900238" y="2944813"/>
            <a:ext cx="520700" cy="449262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0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61" name="Text Box 29"/>
          <p:cNvSpPr txBox="1">
            <a:spLocks noChangeArrowheads="1"/>
          </p:cNvSpPr>
          <p:nvPr/>
        </p:nvSpPr>
        <p:spPr bwMode="auto">
          <a:xfrm>
            <a:off x="2941638" y="2043113"/>
            <a:ext cx="868362" cy="450850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0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62" name="Text Box 30"/>
          <p:cNvSpPr txBox="1">
            <a:spLocks noChangeArrowheads="1"/>
          </p:cNvSpPr>
          <p:nvPr/>
        </p:nvSpPr>
        <p:spPr bwMode="auto">
          <a:xfrm>
            <a:off x="3810000" y="1743075"/>
            <a:ext cx="1212850" cy="600075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 0.60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63" name="Text Box 31"/>
          <p:cNvSpPr txBox="1">
            <a:spLocks noChangeArrowheads="1"/>
          </p:cNvSpPr>
          <p:nvPr/>
        </p:nvSpPr>
        <p:spPr bwMode="auto">
          <a:xfrm>
            <a:off x="685800" y="1743075"/>
            <a:ext cx="1214438" cy="600075"/>
          </a:xfrm>
          <a:prstGeom prst="rect">
            <a:avLst/>
          </a:prstGeom>
          <a:solidFill>
            <a:srgbClr val="FFFFFF"/>
          </a:solidFill>
          <a:ln w="38100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</a:rPr>
              <a:t>C 0.40</a:t>
            </a:r>
            <a:endParaRPr lang="vi-VN" sz="1600">
              <a:ea typeface="MS Mincho" pitchFamily="49" charset="-128"/>
            </a:endParaRPr>
          </a:p>
        </p:txBody>
      </p:sp>
      <p:sp>
        <p:nvSpPr>
          <p:cNvPr id="69664" name="Text Box 32"/>
          <p:cNvSpPr txBox="1">
            <a:spLocks noChangeArrowheads="1"/>
          </p:cNvSpPr>
          <p:nvPr/>
        </p:nvSpPr>
        <p:spPr bwMode="auto">
          <a:xfrm>
            <a:off x="3633788" y="1292225"/>
            <a:ext cx="868362" cy="450850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1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65" name="Text Box 33"/>
          <p:cNvSpPr txBox="1">
            <a:spLocks noChangeArrowheads="1"/>
          </p:cNvSpPr>
          <p:nvPr/>
        </p:nvSpPr>
        <p:spPr bwMode="auto">
          <a:xfrm>
            <a:off x="1377950" y="1292225"/>
            <a:ext cx="868363" cy="450850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0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66" name="Line 34"/>
          <p:cNvSpPr>
            <a:spLocks noChangeShapeType="1"/>
          </p:cNvSpPr>
          <p:nvPr/>
        </p:nvSpPr>
        <p:spPr bwMode="auto">
          <a:xfrm>
            <a:off x="2767013" y="1444625"/>
            <a:ext cx="1563687" cy="29845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667" name="Line 35"/>
          <p:cNvSpPr>
            <a:spLocks noChangeShapeType="1"/>
          </p:cNvSpPr>
          <p:nvPr/>
        </p:nvSpPr>
        <p:spPr bwMode="auto">
          <a:xfrm flipH="1">
            <a:off x="1206500" y="1444625"/>
            <a:ext cx="1560513" cy="29845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668" name="Line 36"/>
          <p:cNvSpPr>
            <a:spLocks noChangeShapeType="1"/>
          </p:cNvSpPr>
          <p:nvPr/>
        </p:nvSpPr>
        <p:spPr bwMode="auto">
          <a:xfrm flipH="1">
            <a:off x="2767013" y="2193925"/>
            <a:ext cx="1563687" cy="30003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669" name="Line 37"/>
          <p:cNvSpPr>
            <a:spLocks noChangeShapeType="1"/>
          </p:cNvSpPr>
          <p:nvPr/>
        </p:nvSpPr>
        <p:spPr bwMode="auto">
          <a:xfrm>
            <a:off x="4330700" y="2193925"/>
            <a:ext cx="1560513" cy="30003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670" name="Line 38"/>
          <p:cNvSpPr>
            <a:spLocks noChangeShapeType="1"/>
          </p:cNvSpPr>
          <p:nvPr/>
        </p:nvSpPr>
        <p:spPr bwMode="auto">
          <a:xfrm flipH="1">
            <a:off x="5197475" y="4894263"/>
            <a:ext cx="693738" cy="7508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671" name="Line 39"/>
          <p:cNvSpPr>
            <a:spLocks noChangeShapeType="1"/>
          </p:cNvSpPr>
          <p:nvPr/>
        </p:nvSpPr>
        <p:spPr bwMode="auto">
          <a:xfrm>
            <a:off x="5891213" y="4894263"/>
            <a:ext cx="692150" cy="7508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672" name="Line 40"/>
          <p:cNvSpPr>
            <a:spLocks noChangeShapeType="1"/>
          </p:cNvSpPr>
          <p:nvPr/>
        </p:nvSpPr>
        <p:spPr bwMode="auto">
          <a:xfrm flipH="1">
            <a:off x="4848225" y="2890838"/>
            <a:ext cx="1042988" cy="5984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673" name="Line 41"/>
          <p:cNvSpPr>
            <a:spLocks noChangeShapeType="1"/>
          </p:cNvSpPr>
          <p:nvPr/>
        </p:nvSpPr>
        <p:spPr bwMode="auto">
          <a:xfrm>
            <a:off x="5891213" y="2890838"/>
            <a:ext cx="1041400" cy="5984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674" name="Line 42"/>
          <p:cNvSpPr>
            <a:spLocks noChangeShapeType="1"/>
          </p:cNvSpPr>
          <p:nvPr/>
        </p:nvSpPr>
        <p:spPr bwMode="auto">
          <a:xfrm flipH="1">
            <a:off x="1727200" y="2890838"/>
            <a:ext cx="1039813" cy="5984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675" name="Line 43"/>
          <p:cNvSpPr>
            <a:spLocks noChangeShapeType="1"/>
          </p:cNvSpPr>
          <p:nvPr/>
        </p:nvSpPr>
        <p:spPr bwMode="auto">
          <a:xfrm>
            <a:off x="2767013" y="2890838"/>
            <a:ext cx="1042987" cy="5984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676" name="Line 44"/>
          <p:cNvSpPr>
            <a:spLocks noChangeShapeType="1"/>
          </p:cNvSpPr>
          <p:nvPr/>
        </p:nvSpPr>
        <p:spPr bwMode="auto">
          <a:xfrm flipH="1">
            <a:off x="2767013" y="3940175"/>
            <a:ext cx="1042987" cy="6000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677" name="Line 45"/>
          <p:cNvSpPr>
            <a:spLocks noChangeShapeType="1"/>
          </p:cNvSpPr>
          <p:nvPr/>
        </p:nvSpPr>
        <p:spPr bwMode="auto">
          <a:xfrm>
            <a:off x="3810000" y="3940175"/>
            <a:ext cx="1038225" cy="6000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678" name="Line 46"/>
          <p:cNvSpPr>
            <a:spLocks noChangeShapeType="1"/>
          </p:cNvSpPr>
          <p:nvPr/>
        </p:nvSpPr>
        <p:spPr bwMode="auto">
          <a:xfrm flipH="1">
            <a:off x="5891213" y="3940175"/>
            <a:ext cx="1041400" cy="6000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679" name="Line 47"/>
          <p:cNvSpPr>
            <a:spLocks noChangeShapeType="1"/>
          </p:cNvSpPr>
          <p:nvPr/>
        </p:nvSpPr>
        <p:spPr bwMode="auto">
          <a:xfrm>
            <a:off x="6932613" y="3940175"/>
            <a:ext cx="1039812" cy="6000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9" name="Footer Placeholder 4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Chương </a:t>
            </a:r>
            <a:r>
              <a:rPr lang="en-US" dirty="0"/>
              <a:t>3</a:t>
            </a:r>
            <a:r>
              <a:rPr lang="vi-VN" dirty="0"/>
              <a:t> – Kỹ thuật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nguồn</a:t>
            </a:r>
            <a:endParaRPr lang="en-US" dirty="0"/>
          </a:p>
        </p:txBody>
      </p:sp>
      <p:sp>
        <p:nvSpPr>
          <p:cNvPr id="50" name="Slide Number Placeholder 3"/>
          <p:cNvSpPr txBox="1">
            <a:spLocks/>
          </p:cNvSpPr>
          <p:nvPr/>
        </p:nvSpPr>
        <p:spPr>
          <a:xfrm>
            <a:off x="152400" y="1066800"/>
            <a:ext cx="533400" cy="244476"/>
          </a:xfrm>
          <a:prstGeom prst="rect">
            <a:avLst/>
          </a:prstGeom>
        </p:spPr>
        <p:txBody>
          <a:bodyPr vert="horz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D95983-6AA3-4F6B-98EA-7953A4D4C3D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275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Phân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loại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Huffman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04483" name="Rectangle 3"/>
          <p:cNvSpPr>
            <a:spLocks noGrp="1" noRot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39725" indent="-339725" eaLnBrk="1" hangingPunct="1">
              <a:lnSpc>
                <a:spcPct val="150000"/>
              </a:lnSpc>
              <a:spcBef>
                <a:spcPct val="40000"/>
              </a:spcBef>
            </a:pPr>
            <a:r>
              <a:rPr lang="en-US" sz="2200" dirty="0" err="1">
                <a:latin typeface="Arial"/>
                <a:cs typeface="Arial"/>
              </a:rPr>
              <a:t>Dựa</a:t>
            </a:r>
            <a:r>
              <a:rPr lang="vi-VN" sz="2200" dirty="0">
                <a:latin typeface="Arial"/>
                <a:cs typeface="Arial"/>
              </a:rPr>
              <a:t> vào </a:t>
            </a:r>
            <a:r>
              <a:rPr lang="en-US" sz="2200" dirty="0" err="1">
                <a:latin typeface="Arial"/>
                <a:cs typeface="Arial"/>
              </a:rPr>
              <a:t>cây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từ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cố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định</a:t>
            </a:r>
            <a:r>
              <a:rPr lang="en-US" sz="2200" dirty="0">
                <a:latin typeface="Arial"/>
                <a:cs typeface="Arial"/>
              </a:rPr>
              <a:t> hay </a:t>
            </a:r>
            <a:r>
              <a:rPr lang="en-US" sz="2200" dirty="0" err="1">
                <a:latin typeface="Arial"/>
                <a:cs typeface="Arial"/>
              </a:rPr>
              <a:t>thay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đổi</a:t>
            </a:r>
            <a:endParaRPr lang="vi-VN" sz="2200" dirty="0">
              <a:latin typeface="Arial"/>
              <a:cs typeface="Arial"/>
            </a:endParaRPr>
          </a:p>
          <a:p>
            <a:pPr marL="339725" indent="-339725" eaLnBrk="1" hangingPunct="1">
              <a:lnSpc>
                <a:spcPct val="150000"/>
              </a:lnSpc>
              <a:spcBef>
                <a:spcPct val="40000"/>
              </a:spcBef>
            </a:pPr>
            <a:r>
              <a:rPr lang="vi-VN" sz="2200" b="1" dirty="0">
                <a:latin typeface="Arial"/>
                <a:cs typeface="Arial"/>
              </a:rPr>
              <a:t>Có </a:t>
            </a:r>
            <a:r>
              <a:rPr lang="en-US" sz="2200" b="1" dirty="0">
                <a:latin typeface="Arial"/>
                <a:cs typeface="Arial"/>
              </a:rPr>
              <a:t>2</a:t>
            </a:r>
            <a:r>
              <a:rPr lang="vi-VN" sz="2200" b="1" dirty="0">
                <a:latin typeface="Arial"/>
                <a:cs typeface="Arial"/>
              </a:rPr>
              <a:t> loại mã Huffman:</a:t>
            </a:r>
          </a:p>
          <a:p>
            <a:pPr marL="693738" indent="-354013" eaLnBrk="1" hangingPunct="1">
              <a:lnSpc>
                <a:spcPct val="150000"/>
              </a:lnSpc>
              <a:spcBef>
                <a:spcPct val="40000"/>
              </a:spcBef>
              <a:buSzPct val="100000"/>
              <a:buFont typeface="Wingdings" pitchFamily="2" charset="2"/>
              <a:buAutoNum type="arabicPeriod"/>
            </a:pPr>
            <a:r>
              <a:rPr lang="vi-VN" sz="2200" dirty="0">
                <a:latin typeface="Arial"/>
                <a:cs typeface="Arial"/>
              </a:rPr>
              <a:t>Mã Huffman </a:t>
            </a:r>
            <a:r>
              <a:rPr lang="en-US" sz="2200" dirty="0" err="1">
                <a:latin typeface="Arial"/>
                <a:cs typeface="Arial"/>
              </a:rPr>
              <a:t>cơ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sở</a:t>
            </a:r>
            <a:r>
              <a:rPr lang="en-US" sz="2200" dirty="0">
                <a:latin typeface="Arial"/>
                <a:cs typeface="Arial"/>
              </a:rPr>
              <a:t> hay Huffman </a:t>
            </a:r>
            <a:r>
              <a:rPr lang="en-US" sz="2200" dirty="0" err="1">
                <a:latin typeface="Arial"/>
                <a:cs typeface="Arial"/>
              </a:rPr>
              <a:t>tĩnh</a:t>
            </a:r>
            <a:r>
              <a:rPr lang="vi-VN" sz="2200" dirty="0">
                <a:latin typeface="Arial"/>
                <a:cs typeface="Arial"/>
              </a:rPr>
              <a:t> (</a:t>
            </a:r>
            <a:r>
              <a:rPr lang="en-US" sz="2200" dirty="0">
                <a:latin typeface="Arial"/>
                <a:cs typeface="Arial"/>
              </a:rPr>
              <a:t>basic / </a:t>
            </a:r>
            <a:r>
              <a:rPr lang="vi-VN" sz="2200" dirty="0">
                <a:latin typeface="Arial"/>
                <a:cs typeface="Arial"/>
              </a:rPr>
              <a:t>static Huffman code)</a:t>
            </a:r>
          </a:p>
          <a:p>
            <a:pPr marL="693738" indent="-354013" eaLnBrk="1" hangingPunct="1">
              <a:lnSpc>
                <a:spcPct val="150000"/>
              </a:lnSpc>
              <a:spcBef>
                <a:spcPct val="40000"/>
              </a:spcBef>
              <a:buSzPct val="100000"/>
              <a:buFont typeface="Wingdings" pitchFamily="2" charset="2"/>
              <a:buAutoNum type="arabicPeriod"/>
            </a:pPr>
            <a:r>
              <a:rPr lang="vi-VN" sz="2200" dirty="0">
                <a:latin typeface="Arial"/>
                <a:cs typeface="Arial"/>
              </a:rPr>
              <a:t>Mã Huffman động (dynamic Huffman cod</a:t>
            </a:r>
            <a:r>
              <a:rPr lang="en-US" sz="2200" dirty="0">
                <a:latin typeface="Arial"/>
                <a:cs typeface="Arial"/>
              </a:rPr>
              <a:t>e)</a:t>
            </a:r>
            <a:endParaRPr lang="vi-VN"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Huffman</a:t>
            </a:r>
            <a:r>
              <a:rPr lang="vi-VN" sz="3200" dirty="0">
                <a:latin typeface="Arial"/>
                <a:cs typeface="Arial"/>
              </a:rPr>
              <a:t> tĩnh    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vi-VN" sz="3200" dirty="0">
                <a:latin typeface="Arial"/>
                <a:cs typeface="Arial"/>
              </a:rPr>
              <a:t> Mã Huffman động</a:t>
            </a:r>
          </a:p>
        </p:txBody>
      </p:sp>
      <p:sp>
        <p:nvSpPr>
          <p:cNvPr id="37069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52400" y="1295400"/>
            <a:ext cx="4191000" cy="4648200"/>
          </a:xfrm>
        </p:spPr>
        <p:txBody>
          <a:bodyPr>
            <a:noAutofit/>
          </a:bodyPr>
          <a:lstStyle/>
          <a:p>
            <a:pPr marL="609600" indent="-609600">
              <a:lnSpc>
                <a:spcPct val="120000"/>
              </a:lnSpc>
            </a:pPr>
            <a:r>
              <a:rPr lang="vi-VN" dirty="0">
                <a:latin typeface="Arial"/>
                <a:cs typeface="Arial"/>
              </a:rPr>
              <a:t>Cây mã đã định trước</a:t>
            </a:r>
          </a:p>
          <a:p>
            <a:pPr marL="609600" indent="-609600">
              <a:lnSpc>
                <a:spcPct val="120000"/>
              </a:lnSpc>
            </a:pPr>
            <a:r>
              <a:rPr lang="vi-VN" dirty="0">
                <a:latin typeface="Arial"/>
                <a:cs typeface="Arial"/>
              </a:rPr>
              <a:t>Lập cây mã dựa trên cơ sở phân tích dữ liệu chuẩn</a:t>
            </a:r>
          </a:p>
          <a:p>
            <a:pPr marL="609600" indent="-609600">
              <a:lnSpc>
                <a:spcPct val="120000"/>
              </a:lnSpc>
            </a:pPr>
            <a:r>
              <a:rPr lang="vi-VN" dirty="0">
                <a:latin typeface="Arial"/>
                <a:cs typeface="Arial"/>
              </a:rPr>
              <a:t>Không cần lưu cây mã/ xác suất xuất hiện trong dữ liệu mã hóa</a:t>
            </a:r>
          </a:p>
          <a:p>
            <a:pPr marL="609600" indent="-609600">
              <a:lnSpc>
                <a:spcPct val="120000"/>
              </a:lnSpc>
            </a:pPr>
            <a:r>
              <a:rPr lang="vi-VN" dirty="0">
                <a:latin typeface="Arial"/>
                <a:cs typeface="Arial"/>
              </a:rPr>
              <a:t>Hiệu quả nén phụ thuộc vào sự phân bố xác suất các ký tự trong dữ liệu </a:t>
            </a:r>
          </a:p>
          <a:p>
            <a:pPr marL="609600" indent="-609600">
              <a:lnSpc>
                <a:spcPct val="120000"/>
              </a:lnSpc>
            </a:pPr>
            <a:r>
              <a:rPr lang="vi-VN" dirty="0">
                <a:latin typeface="Arial"/>
                <a:cs typeface="Arial"/>
              </a:rPr>
              <a:t>Thời gian mã hóa nhanh</a:t>
            </a:r>
          </a:p>
        </p:txBody>
      </p:sp>
      <p:sp>
        <p:nvSpPr>
          <p:cNvPr id="370693" name="Rectangle 5"/>
          <p:cNvSpPr>
            <a:spLocks noRot="1" noChangeArrowheads="1"/>
          </p:cNvSpPr>
          <p:nvPr/>
        </p:nvSpPr>
        <p:spPr bwMode="auto">
          <a:xfrm>
            <a:off x="4495800" y="1282700"/>
            <a:ext cx="4572000" cy="450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indent="-609600">
              <a:lnSpc>
                <a:spcPct val="120000"/>
              </a:lnSpc>
              <a:spcBef>
                <a:spcPct val="20000"/>
              </a:spcBef>
              <a:buClr>
                <a:srgbClr val="3200C0"/>
              </a:buClr>
              <a:buSzPct val="60000"/>
              <a:buFont typeface="Wingdings" pitchFamily="2" charset="2"/>
              <a:buChar char="q"/>
            </a:pPr>
            <a:r>
              <a:rPr lang="vi-VN" sz="2000" dirty="0">
                <a:latin typeface="Arial"/>
                <a:cs typeface="Arial"/>
              </a:rPr>
              <a:t>Cây mã không cố định</a:t>
            </a:r>
          </a:p>
          <a:p>
            <a:pPr marL="609600" indent="-609600">
              <a:lnSpc>
                <a:spcPct val="120000"/>
              </a:lnSpc>
              <a:spcBef>
                <a:spcPct val="20000"/>
              </a:spcBef>
              <a:buClr>
                <a:srgbClr val="3200C0"/>
              </a:buClr>
              <a:buSzPct val="60000"/>
              <a:buFont typeface="Wingdings" pitchFamily="2" charset="2"/>
              <a:buChar char="q"/>
            </a:pPr>
            <a:r>
              <a:rPr lang="vi-VN" sz="2000" dirty="0">
                <a:latin typeface="Arial"/>
                <a:cs typeface="Arial"/>
              </a:rPr>
              <a:t>Lập cây mã dựa trên cơ sở phân tích động dữ liệu </a:t>
            </a:r>
          </a:p>
          <a:p>
            <a:pPr marL="609600" indent="-609600">
              <a:lnSpc>
                <a:spcPct val="120000"/>
              </a:lnSpc>
              <a:spcBef>
                <a:spcPct val="20000"/>
              </a:spcBef>
              <a:buClr>
                <a:srgbClr val="3200C0"/>
              </a:buClr>
              <a:buSzPct val="60000"/>
              <a:buFont typeface="Wingdings" pitchFamily="2" charset="2"/>
              <a:buChar char="q"/>
            </a:pPr>
            <a:r>
              <a:rPr lang="vi-VN" sz="2000" dirty="0">
                <a:latin typeface="Arial"/>
                <a:cs typeface="Arial"/>
              </a:rPr>
              <a:t>Phải lưu cây mã/ xác suất xuất hiện trong dữ liệu mã hóa (phần header)</a:t>
            </a:r>
          </a:p>
          <a:p>
            <a:pPr marL="609600" indent="-609600">
              <a:lnSpc>
                <a:spcPct val="120000"/>
              </a:lnSpc>
              <a:spcBef>
                <a:spcPct val="20000"/>
              </a:spcBef>
              <a:buClr>
                <a:srgbClr val="3200C0"/>
              </a:buClr>
              <a:buSzPct val="60000"/>
              <a:buFont typeface="Wingdings" pitchFamily="2" charset="2"/>
              <a:buChar char="q"/>
            </a:pPr>
            <a:r>
              <a:rPr lang="vi-VN" sz="2000" dirty="0">
                <a:latin typeface="Arial"/>
                <a:cs typeface="Arial"/>
              </a:rPr>
              <a:t>Hiệu quả nén cao hơn mã Huffman tĩnh</a:t>
            </a:r>
          </a:p>
          <a:p>
            <a:pPr marL="609600" indent="-609600">
              <a:lnSpc>
                <a:spcPct val="120000"/>
              </a:lnSpc>
              <a:spcBef>
                <a:spcPct val="20000"/>
              </a:spcBef>
              <a:buClr>
                <a:srgbClr val="3200C0"/>
              </a:buClr>
              <a:buSzPct val="60000"/>
              <a:buFont typeface="Wingdings" pitchFamily="2" charset="2"/>
              <a:buChar char="q"/>
            </a:pPr>
            <a:endParaRPr lang="vi-VN" sz="2000" dirty="0">
              <a:latin typeface="Arial"/>
              <a:cs typeface="Arial"/>
            </a:endParaRPr>
          </a:p>
          <a:p>
            <a:pPr marL="609600" indent="-609600">
              <a:lnSpc>
                <a:spcPct val="120000"/>
              </a:lnSpc>
              <a:spcBef>
                <a:spcPct val="20000"/>
              </a:spcBef>
              <a:buClr>
                <a:srgbClr val="3200C0"/>
              </a:buClr>
              <a:buSzPct val="60000"/>
              <a:buFont typeface="Wingdings" pitchFamily="2" charset="2"/>
              <a:buChar char="q"/>
            </a:pPr>
            <a:r>
              <a:rPr lang="vi-VN" sz="2000" dirty="0">
                <a:latin typeface="Arial"/>
                <a:cs typeface="Arial"/>
              </a:rPr>
              <a:t>Thời gian mã hóa chậm </a:t>
            </a:r>
            <a:r>
              <a:rPr lang="vi-VN" sz="2000" dirty="0">
                <a:latin typeface="Arial"/>
                <a:cs typeface="Arial"/>
                <a:sym typeface="Wingdings" pitchFamily="2" charset="2"/>
              </a:rPr>
              <a:t> </a:t>
            </a:r>
            <a:r>
              <a:rPr lang="vi-VN" sz="2000" dirty="0">
                <a:latin typeface="Arial"/>
                <a:cs typeface="Arial"/>
              </a:rPr>
              <a:t>chia dữ liệu ra từng đoạn, cập nhật cây mã theo chu kỳ</a:t>
            </a:r>
          </a:p>
        </p:txBody>
      </p:sp>
      <p:sp>
        <p:nvSpPr>
          <p:cNvPr id="65541" name="Line 6"/>
          <p:cNvSpPr>
            <a:spLocks noChangeShapeType="1"/>
          </p:cNvSpPr>
          <p:nvPr/>
        </p:nvSpPr>
        <p:spPr bwMode="auto">
          <a:xfrm flipH="1">
            <a:off x="4419600" y="0"/>
            <a:ext cx="0" cy="6858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Thuật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toán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hóa</a:t>
            </a:r>
            <a:r>
              <a:rPr lang="en-US" sz="3200" dirty="0">
                <a:latin typeface="Arial"/>
                <a:cs typeface="Arial"/>
              </a:rPr>
              <a:t> Huffman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59427" name="Rectangle 3"/>
          <p:cNvSpPr>
            <a:spLocks noGrp="1" noRot="1" noChangeArrowheads="1"/>
          </p:cNvSpPr>
          <p:nvPr>
            <p:ph sz="quarter" idx="1"/>
          </p:nvPr>
        </p:nvSpPr>
        <p:spPr>
          <a:xfrm>
            <a:off x="228600" y="1066800"/>
            <a:ext cx="8686800" cy="5562600"/>
          </a:xfrm>
        </p:spPr>
        <p:txBody>
          <a:bodyPr>
            <a:noAutofit/>
          </a:bodyPr>
          <a:lstStyle/>
          <a:p>
            <a:pPr marL="339725" indent="-339725"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Để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hóa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err="1">
                <a:latin typeface="Arial"/>
                <a:cs typeface="Arial"/>
              </a:rPr>
              <a:t>cần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phải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phân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tích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dữ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vào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để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có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thông</a:t>
            </a:r>
            <a:r>
              <a:rPr lang="en-US" sz="2200" dirty="0">
                <a:latin typeface="Arial"/>
                <a:cs typeface="Arial"/>
              </a:rPr>
              <a:t> tin </a:t>
            </a:r>
            <a:r>
              <a:rPr lang="en-US" sz="2200" dirty="0" err="1">
                <a:latin typeface="Arial"/>
                <a:cs typeface="Arial"/>
              </a:rPr>
              <a:t>về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xác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suất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xuất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của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ký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tự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nguồn</a:t>
            </a:r>
            <a:endParaRPr lang="en-US" sz="2200" dirty="0">
              <a:latin typeface="Arial"/>
              <a:cs typeface="Arial"/>
            </a:endParaRPr>
          </a:p>
          <a:p>
            <a:pPr marL="609600" indent="-609600"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Thuật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toán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mã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Arial"/>
                <a:cs typeface="Arial"/>
              </a:rPr>
              <a:t>hóa</a:t>
            </a:r>
            <a:r>
              <a:rPr lang="en-US" sz="2200" b="1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</a:p>
          <a:p>
            <a:pPr marL="796925" lvl="1" indent="-477838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sz="2200" dirty="0">
                <a:latin typeface="Arial"/>
                <a:cs typeface="Arial"/>
              </a:rPr>
              <a:t>1.   </a:t>
            </a:r>
            <a:r>
              <a:rPr lang="en-US" sz="2200" dirty="0" err="1">
                <a:latin typeface="Arial"/>
                <a:cs typeface="Arial"/>
              </a:rPr>
              <a:t>Sắp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xếp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ký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tự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nguồn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theo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thứ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tự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xác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suất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giảm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dần</a:t>
            </a:r>
            <a:r>
              <a:rPr lang="en-US" sz="2200" dirty="0">
                <a:latin typeface="Arial"/>
                <a:cs typeface="Arial"/>
              </a:rPr>
              <a:t>.</a:t>
            </a:r>
          </a:p>
          <a:p>
            <a:pPr marL="796925" lvl="1" indent="-477838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sz="2200" dirty="0">
                <a:latin typeface="Arial"/>
                <a:cs typeface="Arial"/>
              </a:rPr>
              <a:t>2.   </a:t>
            </a:r>
            <a:r>
              <a:rPr lang="en-US" sz="2200" dirty="0" err="1">
                <a:latin typeface="Arial"/>
                <a:cs typeface="Arial"/>
              </a:rPr>
              <a:t>Gán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hai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ký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tự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có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xác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suất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thấp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với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hai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nhánh</a:t>
            </a:r>
            <a:r>
              <a:rPr lang="en-US" sz="2200" dirty="0">
                <a:latin typeface="Arial"/>
                <a:cs typeface="Arial"/>
              </a:rPr>
              <a:t>. </a:t>
            </a:r>
            <a:r>
              <a:rPr lang="en-US" sz="2200" dirty="0" err="1">
                <a:latin typeface="Arial"/>
                <a:cs typeface="Arial"/>
              </a:rPr>
              <a:t>Giảm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từ</a:t>
            </a:r>
            <a:r>
              <a:rPr lang="en-US" sz="2200" dirty="0">
                <a:latin typeface="Arial"/>
                <a:cs typeface="Arial"/>
              </a:rPr>
              <a:t> 2 </a:t>
            </a:r>
            <a:r>
              <a:rPr lang="en-US" sz="2200" dirty="0" err="1">
                <a:latin typeface="Arial"/>
                <a:cs typeface="Arial"/>
              </a:rPr>
              <a:t>ký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tự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xuống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còn</a:t>
            </a:r>
            <a:r>
              <a:rPr lang="en-US" sz="2200" dirty="0">
                <a:latin typeface="Arial"/>
                <a:cs typeface="Arial"/>
              </a:rPr>
              <a:t> 1 </a:t>
            </a:r>
            <a:r>
              <a:rPr lang="en-US" sz="2200" dirty="0" err="1">
                <a:latin typeface="Arial"/>
                <a:cs typeface="Arial"/>
              </a:rPr>
              <a:t>ký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tự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với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xác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suất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bằng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tổng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của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hai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xác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suất</a:t>
            </a:r>
            <a:r>
              <a:rPr lang="en-US" sz="2200" dirty="0">
                <a:latin typeface="Arial"/>
                <a:cs typeface="Arial"/>
              </a:rPr>
              <a:t>. </a:t>
            </a:r>
          </a:p>
          <a:p>
            <a:pPr marL="796925" lvl="1" indent="-477838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sz="2200" dirty="0">
                <a:latin typeface="Arial"/>
                <a:cs typeface="Arial"/>
              </a:rPr>
              <a:t>3.   </a:t>
            </a:r>
            <a:r>
              <a:rPr lang="en-US" sz="2200" dirty="0" err="1">
                <a:latin typeface="Arial"/>
                <a:cs typeface="Arial"/>
              </a:rPr>
              <a:t>Lặp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lại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từ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bước</a:t>
            </a:r>
            <a:r>
              <a:rPr lang="en-US" sz="2200" dirty="0">
                <a:latin typeface="Arial"/>
                <a:cs typeface="Arial"/>
              </a:rPr>
              <a:t> (1) </a:t>
            </a:r>
            <a:r>
              <a:rPr lang="en-US" sz="2200" dirty="0" err="1">
                <a:latin typeface="Arial"/>
                <a:cs typeface="Arial"/>
              </a:rPr>
              <a:t>cho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đến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khi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chỉ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còn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lại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một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ký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tự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duy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với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xác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suất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b="1" dirty="0">
                <a:latin typeface="Arial"/>
                <a:cs typeface="Arial"/>
              </a:rPr>
              <a:t>1</a:t>
            </a:r>
            <a:r>
              <a:rPr lang="en-US" sz="2200" dirty="0">
                <a:latin typeface="Arial"/>
                <a:cs typeface="Arial"/>
              </a:rPr>
              <a:t>.</a:t>
            </a:r>
          </a:p>
          <a:p>
            <a:pPr marL="796925" lvl="1" indent="-477838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sz="2200" dirty="0">
                <a:latin typeface="Arial"/>
                <a:cs typeface="Arial"/>
              </a:rPr>
              <a:t>4.   </a:t>
            </a:r>
            <a:r>
              <a:rPr lang="en-US" sz="2200" dirty="0" err="1">
                <a:latin typeface="Arial"/>
                <a:cs typeface="Arial"/>
              </a:rPr>
              <a:t>Duyệt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cây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để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tìm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ra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bảng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endParaRPr lang="vi-VN"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hóa</a:t>
            </a:r>
            <a:r>
              <a:rPr lang="en-US" sz="3200" dirty="0">
                <a:latin typeface="Arial"/>
                <a:cs typeface="Arial"/>
              </a:rPr>
              <a:t> Huffman</a:t>
            </a:r>
            <a:r>
              <a:rPr lang="vi-VN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tĩnh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74F3F4-E452-471B-AA27-2F5D17876CDD}" type="slidenum">
              <a:rPr lang="vi-VN" smtClean="0"/>
              <a:pPr>
                <a:defRPr/>
              </a:pPr>
              <a:t>36</a:t>
            </a:fld>
            <a:endParaRPr lang="vi-VN"/>
          </a:p>
        </p:txBody>
      </p:sp>
      <p:sp>
        <p:nvSpPr>
          <p:cNvPr id="67586" name="Tex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 err="1">
                <a:latin typeface="Arial"/>
                <a:cs typeface="Arial"/>
              </a:rPr>
              <a:t>Trọng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số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của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nút</a:t>
            </a:r>
            <a:r>
              <a:rPr lang="en-US" sz="2200" dirty="0">
                <a:latin typeface="Arial"/>
                <a:cs typeface="Arial"/>
              </a:rPr>
              <a:t>: </a:t>
            </a:r>
            <a:r>
              <a:rPr lang="en-US" sz="2200" dirty="0" err="1">
                <a:latin typeface="Arial"/>
                <a:cs typeface="Arial"/>
              </a:rPr>
              <a:t>xác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suất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của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nút</a:t>
            </a:r>
            <a:r>
              <a:rPr lang="en-US" sz="2200" dirty="0">
                <a:latin typeface="Arial"/>
                <a:cs typeface="Arial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Quy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ước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Nhánh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đi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ra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từ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ký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hiệu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có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xác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suất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cao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là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nhánh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1;</a:t>
            </a:r>
          </a:p>
          <a:p>
            <a:pPr lvl="1">
              <a:lnSpc>
                <a:spcPct val="150000"/>
              </a:lnSpc>
            </a:pP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Nhánh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đi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ra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từ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ký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hiệu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có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xác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suất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thấp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là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nhánh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0;</a:t>
            </a:r>
          </a:p>
          <a:p>
            <a:pPr lvl="1">
              <a:lnSpc>
                <a:spcPct val="150000"/>
              </a:lnSpc>
            </a:pP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Nhánh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0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vẽ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bên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trái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Nhánh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1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vẽ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bên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432FF"/>
                </a:solidFill>
                <a:latin typeface="Arial"/>
                <a:cs typeface="Arial"/>
              </a:rPr>
              <a:t>phải</a:t>
            </a:r>
            <a:r>
              <a:rPr lang="en-US" sz="2200" dirty="0">
                <a:solidFill>
                  <a:srgbClr val="0432FF"/>
                </a:solidFill>
                <a:latin typeface="Arial"/>
                <a:cs typeface="Arial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200" dirty="0" err="1">
                <a:latin typeface="Arial"/>
                <a:cs typeface="Arial"/>
              </a:rPr>
              <a:t>Cây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Huffman </a:t>
            </a:r>
            <a:r>
              <a:rPr lang="en-US" sz="2200" dirty="0" err="1">
                <a:latin typeface="Arial"/>
                <a:cs typeface="Arial"/>
              </a:rPr>
              <a:t>tối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ưu</a:t>
            </a:r>
            <a:r>
              <a:rPr lang="en-US" sz="2200" dirty="0">
                <a:latin typeface="Arial"/>
                <a:cs typeface="Arial"/>
              </a:rPr>
              <a:t>: </a:t>
            </a:r>
            <a:r>
              <a:rPr lang="en-US" sz="2200" dirty="0" err="1">
                <a:latin typeface="Arial"/>
                <a:cs typeface="Arial"/>
              </a:rPr>
              <a:t>Thứ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tự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trọng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số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tăng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dần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theo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chiều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từ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dưới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lên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trên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từ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trái</a:t>
            </a:r>
            <a:r>
              <a:rPr lang="en-US" sz="2200" dirty="0">
                <a:latin typeface="Arial"/>
                <a:cs typeface="Arial"/>
              </a:rPr>
              <a:t> sang </a:t>
            </a:r>
            <a:r>
              <a:rPr lang="en-US" sz="2200" dirty="0" err="1">
                <a:latin typeface="Arial"/>
                <a:cs typeface="Arial"/>
              </a:rPr>
              <a:t>phải</a:t>
            </a:r>
            <a:r>
              <a:rPr lang="en-US" sz="2200" dirty="0">
                <a:latin typeface="Arial"/>
                <a:cs typeface="Arial"/>
              </a:rPr>
              <a:t>.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0" y="914400"/>
            <a:ext cx="533400" cy="244476"/>
          </a:xfrm>
          <a:prstGeom prst="rect">
            <a:avLst/>
          </a:prstGeom>
        </p:spPr>
        <p:txBody>
          <a:bodyPr vert="horz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D95983-6AA3-4F6B-98EA-7953A4D4C3D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Ví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dụ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hóa</a:t>
            </a:r>
            <a:r>
              <a:rPr lang="en-US" sz="3200" dirty="0">
                <a:latin typeface="Arial"/>
                <a:cs typeface="Arial"/>
              </a:rPr>
              <a:t> Huffman </a:t>
            </a:r>
            <a:r>
              <a:rPr lang="en-US" sz="3200" dirty="0" err="1">
                <a:latin typeface="Arial"/>
                <a:cs typeface="Arial"/>
              </a:rPr>
              <a:t>tĩnh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74F3F4-E452-471B-AA27-2F5D17876CDD}" type="slidenum">
              <a:rPr lang="vi-VN" smtClean="0"/>
              <a:pPr>
                <a:defRPr/>
              </a:pPr>
              <a:t>37</a:t>
            </a:fld>
            <a:endParaRPr lang="vi-VN"/>
          </a:p>
        </p:txBody>
      </p:sp>
      <p:graphicFrame>
        <p:nvGraphicFramePr>
          <p:cNvPr id="360564" name="Group 11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07428384"/>
              </p:ext>
            </p:extLst>
          </p:nvPr>
        </p:nvGraphicFramePr>
        <p:xfrm>
          <a:off x="228600" y="1295400"/>
          <a:ext cx="8686802" cy="990600"/>
        </p:xfrm>
        <a:graphic>
          <a:graphicData uri="http://schemas.openxmlformats.org/drawingml/2006/table">
            <a:tbl>
              <a:tblPr/>
              <a:tblGrid>
                <a:gridCol w="1126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5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0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59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40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59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40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Ký</a:t>
                      </a: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tự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632" marR="1096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632" marR="1096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632" marR="1096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632" marR="1096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632" marR="1096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632" marR="1096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632" marR="1096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632" marR="1096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632" marR="1096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X.suất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632" marR="1096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0.1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632" marR="1096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0.18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632" marR="1096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0.4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632" marR="1096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0.05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632" marR="1096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0.06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632" marR="1096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0.1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632" marR="1096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0.07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632" marR="1096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0.04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632" marR="1096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506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987409"/>
              </p:ext>
            </p:extLst>
          </p:nvPr>
        </p:nvGraphicFramePr>
        <p:xfrm>
          <a:off x="3429000" y="2655888"/>
          <a:ext cx="4038600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11" name="Equation" r:id="rId3" imgW="2159000" imgH="508000" progId="Equation.3">
                  <p:embed/>
                </p:oleObj>
              </mc:Choice>
              <mc:Fallback>
                <p:oleObj name="Equation" r:id="rId3" imgW="2159000" imgH="508000" progId="Equation.3">
                  <p:embed/>
                  <p:pic>
                    <p:nvPicPr>
                      <p:cNvPr id="21506" name="Object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655888"/>
                        <a:ext cx="4038600" cy="9445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573582"/>
              </p:ext>
            </p:extLst>
          </p:nvPr>
        </p:nvGraphicFramePr>
        <p:xfrm>
          <a:off x="3276600" y="3733800"/>
          <a:ext cx="26670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12" name="Equation" r:id="rId5" imgW="1054080" imgH="228600" progId="Equation.3">
                  <p:embed/>
                </p:oleObj>
              </mc:Choice>
              <mc:Fallback>
                <p:oleObj name="Equation" r:id="rId5" imgW="1054080" imgH="228600" progId="Equation.3">
                  <p:embed/>
                  <p:pic>
                    <p:nvPicPr>
                      <p:cNvPr id="21507" name="Object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733800"/>
                        <a:ext cx="2667000" cy="5746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766493"/>
              </p:ext>
            </p:extLst>
          </p:nvPr>
        </p:nvGraphicFramePr>
        <p:xfrm>
          <a:off x="3429000" y="4560888"/>
          <a:ext cx="3276600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13" name="Equation" r:id="rId7" imgW="1765300" imgH="457200" progId="Equation.3">
                  <p:embed/>
                </p:oleObj>
              </mc:Choice>
              <mc:Fallback>
                <p:oleObj name="Equation" r:id="rId7" imgW="1765300" imgH="457200" progId="Equation.3">
                  <p:embed/>
                  <p:pic>
                    <p:nvPicPr>
                      <p:cNvPr id="21508" name="Object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560888"/>
                        <a:ext cx="3276600" cy="84931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44" name="Text Box 123"/>
          <p:cNvSpPr txBox="1">
            <a:spLocks noChangeArrowheads="1"/>
          </p:cNvSpPr>
          <p:nvPr/>
        </p:nvSpPr>
        <p:spPr bwMode="auto">
          <a:xfrm>
            <a:off x="609600" y="2884488"/>
            <a:ext cx="30480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Entropy </a:t>
            </a:r>
            <a:r>
              <a:rPr lang="en-US" sz="2200" dirty="0" err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endParaRPr lang="vi-VN" sz="2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45" name="Text Box 124"/>
          <p:cNvSpPr txBox="1">
            <a:spLocks noChangeArrowheads="1"/>
          </p:cNvSpPr>
          <p:nvPr/>
        </p:nvSpPr>
        <p:spPr bwMode="auto">
          <a:xfrm>
            <a:off x="609600" y="3810000"/>
            <a:ext cx="30480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Entropy </a:t>
            </a:r>
            <a:r>
              <a:rPr lang="en-US" sz="2200" dirty="0" err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cực</a:t>
            </a:r>
            <a:r>
              <a:rPr lang="en-US" sz="22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endParaRPr lang="vi-VN" sz="2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46" name="Text Box 125"/>
          <p:cNvSpPr txBox="1">
            <a:spLocks noChangeArrowheads="1"/>
          </p:cNvSpPr>
          <p:nvPr/>
        </p:nvSpPr>
        <p:spPr bwMode="auto">
          <a:xfrm>
            <a:off x="609600" y="4724400"/>
            <a:ext cx="30480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 err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2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suất</a:t>
            </a:r>
            <a:r>
              <a:rPr lang="en-US" sz="22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endParaRPr lang="vi-VN" sz="2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lide Number Placeholder 3"/>
          <p:cNvSpPr txBox="1">
            <a:spLocks/>
          </p:cNvSpPr>
          <p:nvPr/>
        </p:nvSpPr>
        <p:spPr>
          <a:xfrm>
            <a:off x="0" y="914400"/>
            <a:ext cx="533400" cy="244476"/>
          </a:xfrm>
          <a:prstGeom prst="rect">
            <a:avLst/>
          </a:prstGeom>
        </p:spPr>
        <p:txBody>
          <a:bodyPr vert="horz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D95983-6AA3-4F6B-98EA-7953A4D4C3D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6" name="Text Box 123">
            <a:extLst>
              <a:ext uri="{FF2B5EF4-FFF2-40B4-BE49-F238E27FC236}">
                <a16:creationId xmlns:a16="http://schemas.microsoft.com/office/drawing/2014/main" id="{2598F7E4-CA4E-B44F-B96C-30947ACF1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2884488"/>
            <a:ext cx="119575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bit/</a:t>
            </a:r>
            <a:r>
              <a:rPr lang="en-US" sz="2000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ký</a:t>
            </a:r>
            <a:r>
              <a:rPr lang="en-US" sz="200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tự</a:t>
            </a:r>
            <a:endParaRPr lang="vi-VN" sz="2000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 Box 123">
            <a:extLst>
              <a:ext uri="{FF2B5EF4-FFF2-40B4-BE49-F238E27FC236}">
                <a16:creationId xmlns:a16="http://schemas.microsoft.com/office/drawing/2014/main" id="{CADB70B4-8C57-824D-AC07-BB5B5866D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810000"/>
            <a:ext cx="119575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bit/</a:t>
            </a:r>
            <a:r>
              <a:rPr lang="en-US" sz="2000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ký</a:t>
            </a:r>
            <a:r>
              <a:rPr lang="en-US" sz="200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tự</a:t>
            </a:r>
            <a:endParaRPr lang="vi-VN" sz="2000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AutoShape 126">
            <a:extLst>
              <a:ext uri="{FF2B5EF4-FFF2-40B4-BE49-F238E27FC236}">
                <a16:creationId xmlns:a16="http://schemas.microsoft.com/office/drawing/2014/main" id="{56C9C135-301A-C14E-96C7-29383C630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5521325"/>
            <a:ext cx="8991600" cy="1295401"/>
          </a:xfrm>
          <a:prstGeom prst="flowChartAlternateProcess">
            <a:avLst/>
          </a:prstGeom>
          <a:gradFill rotWithShape="1">
            <a:gsLst>
              <a:gs pos="0">
                <a:srgbClr val="FFFF66"/>
              </a:gs>
              <a:gs pos="50000">
                <a:srgbClr val="FFFFFF"/>
              </a:gs>
              <a:gs pos="100000">
                <a:srgbClr val="FFFF66"/>
              </a:gs>
            </a:gsLst>
            <a:lin ang="18900000" scaled="1"/>
          </a:gradFill>
          <a:ln w="28575">
            <a:solidFill>
              <a:srgbClr val="FFFF66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Nếu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mã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hóa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nguồn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dùng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 bit/</a:t>
            </a:r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ký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thì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hiệu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suất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mã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hóa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85%</a:t>
            </a:r>
            <a:endParaRPr lang="vi-VN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Nếu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mã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hóa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nguồn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dùng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2.55 bit/</a:t>
            </a:r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ký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thì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hiệu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suất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mã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hóa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100%</a:t>
            </a:r>
            <a:endParaRPr lang="vi-VN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Oval 215"/>
          <p:cNvSpPr>
            <a:spLocks noChangeArrowheads="1"/>
          </p:cNvSpPr>
          <p:nvPr/>
        </p:nvSpPr>
        <p:spPr bwMode="auto">
          <a:xfrm>
            <a:off x="6407150" y="1958975"/>
            <a:ext cx="838200" cy="3810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1" name="Oval 212"/>
          <p:cNvSpPr>
            <a:spLocks noChangeArrowheads="1"/>
          </p:cNvSpPr>
          <p:nvPr/>
        </p:nvSpPr>
        <p:spPr bwMode="auto">
          <a:xfrm>
            <a:off x="5264150" y="2035175"/>
            <a:ext cx="762000" cy="3048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2" name="Oval 206"/>
          <p:cNvSpPr>
            <a:spLocks noChangeArrowheads="1"/>
          </p:cNvSpPr>
          <p:nvPr/>
        </p:nvSpPr>
        <p:spPr bwMode="auto">
          <a:xfrm>
            <a:off x="4044950" y="2035175"/>
            <a:ext cx="838200" cy="3048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3" name="Oval 209"/>
          <p:cNvSpPr>
            <a:spLocks noChangeArrowheads="1"/>
          </p:cNvSpPr>
          <p:nvPr/>
        </p:nvSpPr>
        <p:spPr bwMode="auto">
          <a:xfrm>
            <a:off x="2825750" y="2720975"/>
            <a:ext cx="838200" cy="3810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4" name="Oval 195"/>
          <p:cNvSpPr>
            <a:spLocks noChangeArrowheads="1"/>
          </p:cNvSpPr>
          <p:nvPr/>
        </p:nvSpPr>
        <p:spPr bwMode="auto">
          <a:xfrm>
            <a:off x="1619250" y="4168775"/>
            <a:ext cx="838200" cy="381000"/>
          </a:xfrm>
          <a:prstGeom prst="ellipse">
            <a:avLst/>
          </a:prstGeom>
          <a:solidFill>
            <a:schemeClr val="accent1"/>
          </a:solidFill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5" name="Oval 219"/>
          <p:cNvSpPr>
            <a:spLocks noChangeArrowheads="1"/>
          </p:cNvSpPr>
          <p:nvPr/>
        </p:nvSpPr>
        <p:spPr bwMode="auto">
          <a:xfrm>
            <a:off x="7588250" y="1285875"/>
            <a:ext cx="762000" cy="3048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8" name="Rectangle 36"/>
          <p:cNvSpPr>
            <a:spLocks noChangeArrowheads="1"/>
          </p:cNvSpPr>
          <p:nvPr/>
        </p:nvSpPr>
        <p:spPr bwMode="auto">
          <a:xfrm>
            <a:off x="990600" y="451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8616" name="Rectangle 171"/>
          <p:cNvSpPr>
            <a:spLocks noChangeArrowheads="1"/>
          </p:cNvSpPr>
          <p:nvPr/>
        </p:nvSpPr>
        <p:spPr bwMode="auto">
          <a:xfrm>
            <a:off x="82550" y="1012766"/>
            <a:ext cx="8756650" cy="572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tabLst>
                <a:tab pos="228600" algn="l"/>
              </a:tabLst>
            </a:pPr>
            <a:endParaRPr lang="pt-BR" sz="1200" dirty="0">
              <a:latin typeface="VNtimes new roman" charset="0"/>
              <a:cs typeface="Times New Roman" pitchFamily="18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pt-BR" sz="2400" b="1" dirty="0">
                <a:solidFill>
                  <a:srgbClr val="FF0000"/>
                </a:solidFill>
                <a:latin typeface="VNtimes new roman" charset="0"/>
                <a:cs typeface="Times New Roman" pitchFamily="18" charset="0"/>
              </a:rPr>
              <a:t>C	</a:t>
            </a:r>
            <a:r>
              <a:rPr lang="vi-VN" sz="2400" dirty="0">
                <a:cs typeface="Times New Roman" pitchFamily="18" charset="0"/>
              </a:rPr>
              <a:t> 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0.40</a:t>
            </a:r>
            <a:r>
              <a:rPr lang="vi-VN" sz="2400" dirty="0">
                <a:cs typeface="Times New Roman" pitchFamily="18" charset="0"/>
              </a:rPr>
              <a:t>       </a:t>
            </a:r>
            <a:r>
              <a:rPr lang="pt-BR" sz="2400" dirty="0"/>
              <a:t>0.40	0.40 </a:t>
            </a:r>
            <a:r>
              <a:rPr lang="vi-VN" sz="2400" dirty="0"/>
              <a:t>      </a:t>
            </a:r>
            <a:r>
              <a:rPr lang="pt-BR" sz="2400" dirty="0"/>
              <a:t>0.40</a:t>
            </a:r>
            <a:r>
              <a:rPr lang="vi-VN" sz="2400" dirty="0"/>
              <a:t>       </a:t>
            </a:r>
            <a:r>
              <a:rPr lang="pt-BR" sz="2400" dirty="0"/>
              <a:t>0.40</a:t>
            </a:r>
            <a:r>
              <a:rPr lang="vi-VN" sz="2400" dirty="0"/>
              <a:t>       </a:t>
            </a:r>
            <a:r>
              <a:rPr lang="pt-BR" sz="2400" dirty="0"/>
              <a:t>0.40</a:t>
            </a:r>
            <a:r>
              <a:rPr lang="vi-VN" sz="2400" dirty="0"/>
              <a:t>      0.60</a:t>
            </a:r>
            <a:endParaRPr lang="pt-BR" sz="2400" dirty="0">
              <a:cs typeface="Times New Roman" pitchFamily="18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pt-BR" sz="2400" dirty="0">
                <a:latin typeface="VNtimes new roman" charset="0"/>
                <a:cs typeface="Times New Roman" pitchFamily="18" charset="0"/>
              </a:rPr>
              <a:t>					</a:t>
            </a:r>
            <a:endParaRPr lang="vi-VN" sz="2400" dirty="0"/>
          </a:p>
          <a:p>
            <a:pPr eaLnBrk="0" hangingPunct="0">
              <a:tabLst>
                <a:tab pos="228600" algn="l"/>
              </a:tabLst>
            </a:pPr>
            <a:r>
              <a:rPr lang="pt-BR" sz="2400" b="1" dirty="0">
                <a:solidFill>
                  <a:srgbClr val="FF0000"/>
                </a:solidFill>
                <a:latin typeface="VNtimes new roman" charset="0"/>
                <a:cs typeface="Times New Roman" pitchFamily="18" charset="0"/>
              </a:rPr>
              <a:t>B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	</a:t>
            </a:r>
            <a:r>
              <a:rPr lang="vi-VN" sz="2400" dirty="0">
                <a:cs typeface="Times New Roman" pitchFamily="18" charset="0"/>
              </a:rPr>
              <a:t> 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0.18</a:t>
            </a:r>
            <a:r>
              <a:rPr lang="vi-VN" sz="2400" dirty="0">
                <a:cs typeface="Times New Roman" pitchFamily="18" charset="0"/>
              </a:rPr>
              <a:t>    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 </a:t>
            </a:r>
            <a:r>
              <a:rPr lang="vi-VN" sz="2400" dirty="0">
                <a:cs typeface="Times New Roman" pitchFamily="18" charset="0"/>
              </a:rPr>
              <a:t>  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0.18	0.18</a:t>
            </a:r>
            <a:r>
              <a:rPr lang="vi-VN" sz="2400" dirty="0">
                <a:cs typeface="Times New Roman" pitchFamily="18" charset="0"/>
              </a:rPr>
              <a:t>       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0.19</a:t>
            </a:r>
            <a:r>
              <a:rPr lang="vi-VN" sz="2400" dirty="0">
                <a:cs typeface="Times New Roman" pitchFamily="18" charset="0"/>
              </a:rPr>
              <a:t>       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0.23</a:t>
            </a:r>
            <a:r>
              <a:rPr lang="vi-VN" sz="2400" dirty="0">
                <a:cs typeface="Times New Roman" pitchFamily="18" charset="0"/>
              </a:rPr>
              <a:t>       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0.37</a:t>
            </a:r>
            <a:r>
              <a:rPr lang="vi-VN" sz="2400" dirty="0">
                <a:cs typeface="Times New Roman" pitchFamily="18" charset="0"/>
              </a:rPr>
              <a:t>     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0.40</a:t>
            </a:r>
            <a:endParaRPr lang="vi-VN" sz="2400" dirty="0">
              <a:cs typeface="Times New Roman" pitchFamily="18" charset="0"/>
            </a:endParaRPr>
          </a:p>
          <a:p>
            <a:pPr eaLnBrk="0" hangingPunct="0">
              <a:tabLst>
                <a:tab pos="228600" algn="l"/>
              </a:tabLst>
            </a:pPr>
            <a:endParaRPr lang="vi-VN" sz="2400" b="1" dirty="0">
              <a:solidFill>
                <a:srgbClr val="FF0000"/>
              </a:solidFill>
              <a:cs typeface="Times New Roman" pitchFamily="18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pt-BR" sz="2400" b="1" dirty="0">
                <a:solidFill>
                  <a:srgbClr val="FF0000"/>
                </a:solidFill>
                <a:latin typeface="VNtimes new roman" charset="0"/>
                <a:cs typeface="Times New Roman" pitchFamily="18" charset="0"/>
              </a:rPr>
              <a:t>A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	</a:t>
            </a:r>
            <a:r>
              <a:rPr lang="vi-VN" sz="2400" dirty="0">
                <a:cs typeface="Times New Roman" pitchFamily="18" charset="0"/>
              </a:rPr>
              <a:t> 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0.10 </a:t>
            </a:r>
            <a:r>
              <a:rPr lang="vi-VN" sz="2400" dirty="0">
                <a:cs typeface="Times New Roman" pitchFamily="18" charset="0"/>
              </a:rPr>
              <a:t>      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0.10</a:t>
            </a:r>
            <a:r>
              <a:rPr lang="vi-VN" sz="2400" dirty="0">
                <a:cs typeface="Times New Roman" pitchFamily="18" charset="0"/>
              </a:rPr>
              <a:t>       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0.13	</a:t>
            </a:r>
            <a:r>
              <a:rPr lang="vi-VN" sz="2400" dirty="0">
                <a:cs typeface="Times New Roman" pitchFamily="18" charset="0"/>
              </a:rPr>
              <a:t>   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0.18</a:t>
            </a:r>
            <a:r>
              <a:rPr lang="vi-VN" sz="2400" dirty="0">
                <a:cs typeface="Times New Roman" pitchFamily="18" charset="0"/>
              </a:rPr>
              <a:t>       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0.19</a:t>
            </a:r>
            <a:r>
              <a:rPr lang="vi-VN" sz="2400" dirty="0">
                <a:cs typeface="Times New Roman" pitchFamily="18" charset="0"/>
              </a:rPr>
              <a:t>       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0.23</a:t>
            </a:r>
            <a:endParaRPr lang="vi-VN" sz="2400" dirty="0"/>
          </a:p>
          <a:p>
            <a:pPr eaLnBrk="0" hangingPunct="0">
              <a:tabLst>
                <a:tab pos="228600" algn="l"/>
              </a:tabLst>
            </a:pPr>
            <a:endParaRPr lang="vi-VN" sz="2400" b="1" dirty="0">
              <a:solidFill>
                <a:srgbClr val="FF0000"/>
              </a:solidFill>
              <a:cs typeface="Times New Roman" pitchFamily="18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pt-BR" sz="2400" b="1" dirty="0">
                <a:solidFill>
                  <a:srgbClr val="FF0000"/>
                </a:solidFill>
                <a:latin typeface="VNtimes new roman" charset="0"/>
                <a:cs typeface="Times New Roman" pitchFamily="18" charset="0"/>
              </a:rPr>
              <a:t>F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	</a:t>
            </a:r>
            <a:r>
              <a:rPr lang="vi-VN" sz="2400" dirty="0">
                <a:cs typeface="Times New Roman" pitchFamily="18" charset="0"/>
              </a:rPr>
              <a:t> 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0.10</a:t>
            </a:r>
            <a:r>
              <a:rPr lang="vi-VN" sz="2400" dirty="0">
                <a:cs typeface="Times New Roman" pitchFamily="18" charset="0"/>
              </a:rPr>
              <a:t>       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0.10 	0.10	</a:t>
            </a:r>
            <a:r>
              <a:rPr lang="vi-VN" sz="2400" dirty="0">
                <a:cs typeface="Times New Roman" pitchFamily="18" charset="0"/>
              </a:rPr>
              <a:t>   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0.13</a:t>
            </a:r>
            <a:r>
              <a:rPr lang="vi-VN" sz="2400" dirty="0">
                <a:cs typeface="Times New Roman" pitchFamily="18" charset="0"/>
              </a:rPr>
              <a:t>       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0.18</a:t>
            </a:r>
            <a:endParaRPr lang="vi-VN" sz="2400" dirty="0"/>
          </a:p>
          <a:p>
            <a:pPr eaLnBrk="0" hangingPunct="0">
              <a:tabLst>
                <a:tab pos="228600" algn="l"/>
              </a:tabLst>
            </a:pPr>
            <a:endParaRPr lang="vi-VN" sz="2400" b="1" dirty="0">
              <a:solidFill>
                <a:srgbClr val="FF0000"/>
              </a:solidFill>
              <a:cs typeface="Times New Roman" pitchFamily="18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pt-BR" sz="2400" b="1" dirty="0">
                <a:solidFill>
                  <a:srgbClr val="FF0000"/>
                </a:solidFill>
                <a:latin typeface="VNtimes new roman" charset="0"/>
                <a:cs typeface="Times New Roman" pitchFamily="18" charset="0"/>
              </a:rPr>
              <a:t>G</a:t>
            </a:r>
            <a:r>
              <a:rPr lang="vi-VN" sz="2400" dirty="0">
                <a:cs typeface="Times New Roman" pitchFamily="18" charset="0"/>
              </a:rPr>
              <a:t> 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0.07</a:t>
            </a:r>
            <a:r>
              <a:rPr lang="vi-VN" sz="2400" dirty="0">
                <a:cs typeface="Times New Roman" pitchFamily="18" charset="0"/>
              </a:rPr>
              <a:t>       </a:t>
            </a:r>
            <a:r>
              <a:rPr lang="pt-BR" sz="2400" dirty="0"/>
              <a:t>0.09</a:t>
            </a:r>
            <a:r>
              <a:rPr lang="vi-VN" sz="2400" dirty="0">
                <a:cs typeface="Times New Roman" pitchFamily="18" charset="0"/>
              </a:rPr>
              <a:t>       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0.10	</a:t>
            </a:r>
            <a:r>
              <a:rPr lang="vi-VN" sz="2400" dirty="0">
                <a:cs typeface="Times New Roman" pitchFamily="18" charset="0"/>
              </a:rPr>
              <a:t>   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0.10</a:t>
            </a:r>
            <a:endParaRPr lang="vi-VN" sz="2400" dirty="0"/>
          </a:p>
          <a:p>
            <a:pPr eaLnBrk="0" hangingPunct="0">
              <a:tabLst>
                <a:tab pos="228600" algn="l"/>
              </a:tabLst>
            </a:pPr>
            <a:endParaRPr lang="vi-VN" sz="2400" b="1" dirty="0">
              <a:solidFill>
                <a:srgbClr val="FF0000"/>
              </a:solidFill>
              <a:cs typeface="Times New Roman" pitchFamily="18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pt-BR" sz="2400" b="1" dirty="0">
                <a:solidFill>
                  <a:srgbClr val="FF0000"/>
                </a:solidFill>
                <a:latin typeface="VNtimes new roman" charset="0"/>
                <a:cs typeface="Times New Roman" pitchFamily="18" charset="0"/>
              </a:rPr>
              <a:t>E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	</a:t>
            </a:r>
            <a:r>
              <a:rPr lang="vi-VN" sz="2400" dirty="0">
                <a:cs typeface="Times New Roman" pitchFamily="18" charset="0"/>
              </a:rPr>
              <a:t> 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0.06</a:t>
            </a:r>
            <a:r>
              <a:rPr lang="vi-VN" sz="2400" dirty="0">
                <a:cs typeface="Times New Roman" pitchFamily="18" charset="0"/>
              </a:rPr>
              <a:t>       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0.07	0.09</a:t>
            </a:r>
            <a:endParaRPr lang="vi-VN" sz="2400" dirty="0"/>
          </a:p>
          <a:p>
            <a:pPr eaLnBrk="0" hangingPunct="0">
              <a:tabLst>
                <a:tab pos="228600" algn="l"/>
              </a:tabLst>
            </a:pPr>
            <a:endParaRPr lang="vi-VN" sz="2400" b="1" dirty="0">
              <a:solidFill>
                <a:srgbClr val="FF0000"/>
              </a:solidFill>
              <a:cs typeface="Times New Roman" pitchFamily="18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pt-BR" sz="2400" b="1" dirty="0">
                <a:solidFill>
                  <a:srgbClr val="FF0000"/>
                </a:solidFill>
                <a:latin typeface="VNtimes new roman" charset="0"/>
                <a:cs typeface="Times New Roman" pitchFamily="18" charset="0"/>
              </a:rPr>
              <a:t>D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	</a:t>
            </a:r>
            <a:r>
              <a:rPr lang="vi-VN" sz="2400" dirty="0">
                <a:cs typeface="Times New Roman" pitchFamily="18" charset="0"/>
              </a:rPr>
              <a:t> 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0.05</a:t>
            </a:r>
            <a:r>
              <a:rPr lang="vi-VN" sz="2400" dirty="0">
                <a:cs typeface="Times New Roman" pitchFamily="18" charset="0"/>
              </a:rPr>
              <a:t>       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0.06</a:t>
            </a:r>
          </a:p>
          <a:p>
            <a:pPr eaLnBrk="0" hangingPunct="0">
              <a:tabLst>
                <a:tab pos="228600" algn="l"/>
              </a:tabLst>
            </a:pPr>
            <a:endParaRPr lang="vi-VN" b="1" dirty="0">
              <a:solidFill>
                <a:srgbClr val="FF000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vi-VN" sz="2400" b="1" dirty="0">
                <a:solidFill>
                  <a:srgbClr val="FF0000"/>
                </a:solidFill>
                <a:cs typeface="Times New Roman" pitchFamily="18" charset="0"/>
              </a:rPr>
              <a:t>H</a:t>
            </a:r>
            <a:r>
              <a:rPr lang="pt-BR" sz="2400" b="1" dirty="0">
                <a:solidFill>
                  <a:srgbClr val="FF0000"/>
                </a:solidFill>
                <a:latin typeface="VNtimes new roman" charset="0"/>
                <a:cs typeface="Times New Roman" pitchFamily="18" charset="0"/>
              </a:rPr>
              <a:t> </a:t>
            </a:r>
            <a:r>
              <a:rPr lang="vi-VN" sz="2400" dirty="0">
                <a:cs typeface="Times New Roman" pitchFamily="18" charset="0"/>
              </a:rPr>
              <a:t>0.04</a:t>
            </a:r>
            <a:r>
              <a:rPr lang="pt-BR" sz="2400" dirty="0">
                <a:latin typeface="VNtimes new roman" charset="0"/>
                <a:cs typeface="Times New Roman" pitchFamily="18" charset="0"/>
              </a:rPr>
              <a:t>	 </a:t>
            </a:r>
            <a:endParaRPr lang="vi-VN" sz="2400" dirty="0">
              <a:latin typeface="VNtimes new roman" charset="0"/>
              <a:cs typeface="Times New Roman" pitchFamily="18" charset="0"/>
            </a:endParaRPr>
          </a:p>
        </p:txBody>
      </p:sp>
      <p:sp>
        <p:nvSpPr>
          <p:cNvPr id="68619" name="Rectangle 40"/>
          <p:cNvSpPr>
            <a:spLocks noChangeArrowheads="1"/>
          </p:cNvSpPr>
          <p:nvPr/>
        </p:nvSpPr>
        <p:spPr bwMode="auto">
          <a:xfrm>
            <a:off x="990600" y="45354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8620" name="AutoShape 135"/>
          <p:cNvSpPr>
            <a:spLocks/>
          </p:cNvSpPr>
          <p:nvPr/>
        </p:nvSpPr>
        <p:spPr bwMode="auto">
          <a:xfrm>
            <a:off x="1149350" y="5718175"/>
            <a:ext cx="244475" cy="838200"/>
          </a:xfrm>
          <a:prstGeom prst="rightBrace">
            <a:avLst>
              <a:gd name="adj1" fmla="val 28571"/>
              <a:gd name="adj2" fmla="val 50000"/>
            </a:avLst>
          </a:prstGeom>
          <a:noFill/>
          <a:ln w="28575">
            <a:solidFill>
              <a:srgbClr val="00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621" name="Line 130"/>
          <p:cNvSpPr>
            <a:spLocks noChangeShapeType="1"/>
          </p:cNvSpPr>
          <p:nvPr/>
        </p:nvSpPr>
        <p:spPr bwMode="auto">
          <a:xfrm>
            <a:off x="838200" y="3902075"/>
            <a:ext cx="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622" name="AutoShape 172"/>
          <p:cNvSpPr>
            <a:spLocks/>
          </p:cNvSpPr>
          <p:nvPr/>
        </p:nvSpPr>
        <p:spPr bwMode="auto">
          <a:xfrm>
            <a:off x="2368550" y="5006975"/>
            <a:ext cx="244475" cy="838200"/>
          </a:xfrm>
          <a:prstGeom prst="rightBrace">
            <a:avLst>
              <a:gd name="adj1" fmla="val 28571"/>
              <a:gd name="adj2" fmla="val 50000"/>
            </a:avLst>
          </a:prstGeom>
          <a:noFill/>
          <a:ln w="28575">
            <a:solidFill>
              <a:srgbClr val="00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623" name="AutoShape 174"/>
          <p:cNvSpPr>
            <a:spLocks/>
          </p:cNvSpPr>
          <p:nvPr/>
        </p:nvSpPr>
        <p:spPr bwMode="auto">
          <a:xfrm>
            <a:off x="3597275" y="4308475"/>
            <a:ext cx="244475" cy="838200"/>
          </a:xfrm>
          <a:prstGeom prst="rightBrace">
            <a:avLst>
              <a:gd name="adj1" fmla="val 28571"/>
              <a:gd name="adj2" fmla="val 50000"/>
            </a:avLst>
          </a:prstGeom>
          <a:noFill/>
          <a:ln w="28575">
            <a:solidFill>
              <a:srgbClr val="00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624" name="AutoShape 175"/>
          <p:cNvSpPr>
            <a:spLocks/>
          </p:cNvSpPr>
          <p:nvPr/>
        </p:nvSpPr>
        <p:spPr bwMode="auto">
          <a:xfrm>
            <a:off x="4765675" y="3584575"/>
            <a:ext cx="244475" cy="838200"/>
          </a:xfrm>
          <a:prstGeom prst="rightBrace">
            <a:avLst>
              <a:gd name="adj1" fmla="val 28571"/>
              <a:gd name="adj2" fmla="val 50000"/>
            </a:avLst>
          </a:prstGeom>
          <a:noFill/>
          <a:ln w="28575">
            <a:solidFill>
              <a:srgbClr val="00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625" name="AutoShape 176"/>
          <p:cNvSpPr>
            <a:spLocks/>
          </p:cNvSpPr>
          <p:nvPr/>
        </p:nvSpPr>
        <p:spPr bwMode="auto">
          <a:xfrm>
            <a:off x="5959475" y="2860675"/>
            <a:ext cx="244475" cy="838200"/>
          </a:xfrm>
          <a:prstGeom prst="rightBrace">
            <a:avLst>
              <a:gd name="adj1" fmla="val 28571"/>
              <a:gd name="adj2" fmla="val 50000"/>
            </a:avLst>
          </a:prstGeom>
          <a:noFill/>
          <a:ln w="28575">
            <a:solidFill>
              <a:srgbClr val="00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626" name="AutoShape 177"/>
          <p:cNvSpPr>
            <a:spLocks/>
          </p:cNvSpPr>
          <p:nvPr/>
        </p:nvSpPr>
        <p:spPr bwMode="auto">
          <a:xfrm>
            <a:off x="7156450" y="2111375"/>
            <a:ext cx="244475" cy="838200"/>
          </a:xfrm>
          <a:prstGeom prst="rightBrace">
            <a:avLst>
              <a:gd name="adj1" fmla="val 28571"/>
              <a:gd name="adj2" fmla="val 50000"/>
            </a:avLst>
          </a:prstGeom>
          <a:noFill/>
          <a:ln w="28575">
            <a:solidFill>
              <a:srgbClr val="00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627" name="AutoShape 178"/>
          <p:cNvSpPr>
            <a:spLocks/>
          </p:cNvSpPr>
          <p:nvPr/>
        </p:nvSpPr>
        <p:spPr bwMode="auto">
          <a:xfrm>
            <a:off x="8388350" y="1425575"/>
            <a:ext cx="244475" cy="838200"/>
          </a:xfrm>
          <a:prstGeom prst="rightBrace">
            <a:avLst>
              <a:gd name="adj1" fmla="val 28571"/>
              <a:gd name="adj2" fmla="val 50000"/>
            </a:avLst>
          </a:prstGeom>
          <a:noFill/>
          <a:ln w="28575">
            <a:solidFill>
              <a:srgbClr val="00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628" name="Line 179"/>
          <p:cNvSpPr>
            <a:spLocks noChangeShapeType="1"/>
          </p:cNvSpPr>
          <p:nvPr/>
        </p:nvSpPr>
        <p:spPr bwMode="auto">
          <a:xfrm>
            <a:off x="1225550" y="1425575"/>
            <a:ext cx="457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29" name="Line 180"/>
          <p:cNvSpPr>
            <a:spLocks noChangeShapeType="1"/>
          </p:cNvSpPr>
          <p:nvPr/>
        </p:nvSpPr>
        <p:spPr bwMode="auto">
          <a:xfrm>
            <a:off x="2444750" y="1425575"/>
            <a:ext cx="457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30" name="Line 181"/>
          <p:cNvSpPr>
            <a:spLocks noChangeShapeType="1"/>
          </p:cNvSpPr>
          <p:nvPr/>
        </p:nvSpPr>
        <p:spPr bwMode="auto">
          <a:xfrm>
            <a:off x="3663950" y="1425575"/>
            <a:ext cx="457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31" name="Line 182"/>
          <p:cNvSpPr>
            <a:spLocks noChangeShapeType="1"/>
          </p:cNvSpPr>
          <p:nvPr/>
        </p:nvSpPr>
        <p:spPr bwMode="auto">
          <a:xfrm>
            <a:off x="4832350" y="1425575"/>
            <a:ext cx="457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32" name="Line 183"/>
          <p:cNvSpPr>
            <a:spLocks noChangeShapeType="1"/>
          </p:cNvSpPr>
          <p:nvPr/>
        </p:nvSpPr>
        <p:spPr bwMode="auto">
          <a:xfrm>
            <a:off x="6026150" y="1425575"/>
            <a:ext cx="457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33" name="Line 185"/>
          <p:cNvSpPr>
            <a:spLocks noChangeShapeType="1"/>
          </p:cNvSpPr>
          <p:nvPr/>
        </p:nvSpPr>
        <p:spPr bwMode="auto">
          <a:xfrm>
            <a:off x="1225550" y="2149475"/>
            <a:ext cx="457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34" name="Line 186"/>
          <p:cNvSpPr>
            <a:spLocks noChangeShapeType="1"/>
          </p:cNvSpPr>
          <p:nvPr/>
        </p:nvSpPr>
        <p:spPr bwMode="auto">
          <a:xfrm>
            <a:off x="2444750" y="2187575"/>
            <a:ext cx="457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35" name="Line 189"/>
          <p:cNvSpPr>
            <a:spLocks noChangeShapeType="1"/>
          </p:cNvSpPr>
          <p:nvPr/>
        </p:nvSpPr>
        <p:spPr bwMode="auto">
          <a:xfrm>
            <a:off x="1225550" y="2873375"/>
            <a:ext cx="457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36" name="Line 191"/>
          <p:cNvSpPr>
            <a:spLocks noChangeShapeType="1"/>
          </p:cNvSpPr>
          <p:nvPr/>
        </p:nvSpPr>
        <p:spPr bwMode="auto">
          <a:xfrm>
            <a:off x="1225550" y="3635375"/>
            <a:ext cx="457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37" name="Line 193"/>
          <p:cNvSpPr>
            <a:spLocks noChangeShapeType="1"/>
          </p:cNvSpPr>
          <p:nvPr/>
        </p:nvSpPr>
        <p:spPr bwMode="auto">
          <a:xfrm>
            <a:off x="1225550" y="4321175"/>
            <a:ext cx="45720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38" name="Line 194"/>
          <p:cNvSpPr>
            <a:spLocks noChangeShapeType="1"/>
          </p:cNvSpPr>
          <p:nvPr/>
        </p:nvSpPr>
        <p:spPr bwMode="auto">
          <a:xfrm>
            <a:off x="1301750" y="5083175"/>
            <a:ext cx="45720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39" name="Line 198"/>
          <p:cNvSpPr>
            <a:spLocks noChangeShapeType="1"/>
          </p:cNvSpPr>
          <p:nvPr/>
        </p:nvSpPr>
        <p:spPr bwMode="auto">
          <a:xfrm>
            <a:off x="2444750" y="2873375"/>
            <a:ext cx="45720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40" name="Line 199"/>
          <p:cNvSpPr>
            <a:spLocks noChangeShapeType="1"/>
          </p:cNvSpPr>
          <p:nvPr/>
        </p:nvSpPr>
        <p:spPr bwMode="auto">
          <a:xfrm>
            <a:off x="2406650" y="3584575"/>
            <a:ext cx="45720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41" name="Line 200"/>
          <p:cNvSpPr>
            <a:spLocks noChangeShapeType="1"/>
          </p:cNvSpPr>
          <p:nvPr/>
        </p:nvSpPr>
        <p:spPr bwMode="auto">
          <a:xfrm>
            <a:off x="3638550" y="2911475"/>
            <a:ext cx="45720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42" name="Line 201"/>
          <p:cNvSpPr>
            <a:spLocks noChangeShapeType="1"/>
          </p:cNvSpPr>
          <p:nvPr/>
        </p:nvSpPr>
        <p:spPr bwMode="auto">
          <a:xfrm>
            <a:off x="3663950" y="3635375"/>
            <a:ext cx="45720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43" name="Line 202"/>
          <p:cNvSpPr>
            <a:spLocks noChangeShapeType="1"/>
          </p:cNvSpPr>
          <p:nvPr/>
        </p:nvSpPr>
        <p:spPr bwMode="auto">
          <a:xfrm>
            <a:off x="3663950" y="2263775"/>
            <a:ext cx="45720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44" name="Line 203"/>
          <p:cNvSpPr>
            <a:spLocks noChangeShapeType="1"/>
          </p:cNvSpPr>
          <p:nvPr/>
        </p:nvSpPr>
        <p:spPr bwMode="auto">
          <a:xfrm>
            <a:off x="4806950" y="2263775"/>
            <a:ext cx="45720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45" name="Line 204"/>
          <p:cNvSpPr>
            <a:spLocks noChangeShapeType="1"/>
          </p:cNvSpPr>
          <p:nvPr/>
        </p:nvSpPr>
        <p:spPr bwMode="auto">
          <a:xfrm>
            <a:off x="4806950" y="2949575"/>
            <a:ext cx="45720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46" name="Line 205"/>
          <p:cNvSpPr>
            <a:spLocks noChangeShapeType="1"/>
          </p:cNvSpPr>
          <p:nvPr/>
        </p:nvSpPr>
        <p:spPr bwMode="auto">
          <a:xfrm>
            <a:off x="2520950" y="4397375"/>
            <a:ext cx="45720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47" name="Line 207"/>
          <p:cNvSpPr>
            <a:spLocks noChangeShapeType="1"/>
          </p:cNvSpPr>
          <p:nvPr/>
        </p:nvSpPr>
        <p:spPr bwMode="auto">
          <a:xfrm flipV="1">
            <a:off x="3816350" y="2187575"/>
            <a:ext cx="0" cy="251460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648" name="Line 208"/>
          <p:cNvSpPr>
            <a:spLocks noChangeShapeType="1"/>
          </p:cNvSpPr>
          <p:nvPr/>
        </p:nvSpPr>
        <p:spPr bwMode="auto">
          <a:xfrm>
            <a:off x="3816350" y="2187575"/>
            <a:ext cx="2286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49" name="Line 210"/>
          <p:cNvSpPr>
            <a:spLocks noChangeShapeType="1"/>
          </p:cNvSpPr>
          <p:nvPr/>
        </p:nvSpPr>
        <p:spPr bwMode="auto">
          <a:xfrm flipV="1">
            <a:off x="2609850" y="2898775"/>
            <a:ext cx="0" cy="251460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650" name="Line 213"/>
          <p:cNvSpPr>
            <a:spLocks noChangeShapeType="1"/>
          </p:cNvSpPr>
          <p:nvPr/>
        </p:nvSpPr>
        <p:spPr bwMode="auto">
          <a:xfrm>
            <a:off x="5035550" y="2187575"/>
            <a:ext cx="2286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51" name="Line 214"/>
          <p:cNvSpPr>
            <a:spLocks noChangeShapeType="1"/>
          </p:cNvSpPr>
          <p:nvPr/>
        </p:nvSpPr>
        <p:spPr bwMode="auto">
          <a:xfrm>
            <a:off x="5035550" y="2187575"/>
            <a:ext cx="0" cy="182880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652" name="Line 216"/>
          <p:cNvSpPr>
            <a:spLocks noChangeShapeType="1"/>
          </p:cNvSpPr>
          <p:nvPr/>
        </p:nvSpPr>
        <p:spPr bwMode="auto">
          <a:xfrm flipV="1">
            <a:off x="6178550" y="2187575"/>
            <a:ext cx="0" cy="106680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653" name="Line 217"/>
          <p:cNvSpPr>
            <a:spLocks noChangeShapeType="1"/>
          </p:cNvSpPr>
          <p:nvPr/>
        </p:nvSpPr>
        <p:spPr bwMode="auto">
          <a:xfrm>
            <a:off x="6178550" y="2187575"/>
            <a:ext cx="2286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54" name="Line 218"/>
          <p:cNvSpPr>
            <a:spLocks noChangeShapeType="1"/>
          </p:cNvSpPr>
          <p:nvPr/>
        </p:nvSpPr>
        <p:spPr bwMode="auto">
          <a:xfrm>
            <a:off x="6026150" y="2263775"/>
            <a:ext cx="45720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55" name="Line 220"/>
          <p:cNvSpPr>
            <a:spLocks noChangeShapeType="1"/>
          </p:cNvSpPr>
          <p:nvPr/>
        </p:nvSpPr>
        <p:spPr bwMode="auto">
          <a:xfrm flipV="1">
            <a:off x="7397750" y="1387475"/>
            <a:ext cx="0" cy="114300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656" name="Line 221"/>
          <p:cNvSpPr>
            <a:spLocks noChangeShapeType="1"/>
          </p:cNvSpPr>
          <p:nvPr/>
        </p:nvSpPr>
        <p:spPr bwMode="auto">
          <a:xfrm>
            <a:off x="7397750" y="1412875"/>
            <a:ext cx="2286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57" name="Line 222"/>
          <p:cNvSpPr>
            <a:spLocks noChangeShapeType="1"/>
          </p:cNvSpPr>
          <p:nvPr/>
        </p:nvSpPr>
        <p:spPr bwMode="auto">
          <a:xfrm>
            <a:off x="7207250" y="1501775"/>
            <a:ext cx="45720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58" name="Rectangle 223"/>
          <p:cNvSpPr>
            <a:spLocks noChangeArrowheads="1"/>
          </p:cNvSpPr>
          <p:nvPr/>
        </p:nvSpPr>
        <p:spPr bwMode="auto">
          <a:xfrm>
            <a:off x="8629650" y="1565275"/>
            <a:ext cx="381000" cy="457200"/>
          </a:xfrm>
          <a:prstGeom prst="rect">
            <a:avLst/>
          </a:prstGeom>
          <a:solidFill>
            <a:schemeClr val="accent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vi-VN" sz="2400" b="1"/>
              <a:t>1</a:t>
            </a:r>
          </a:p>
        </p:txBody>
      </p:sp>
      <p:sp>
        <p:nvSpPr>
          <p:cNvPr id="68659" name="Line 224"/>
          <p:cNvSpPr>
            <a:spLocks noChangeShapeType="1"/>
          </p:cNvSpPr>
          <p:nvPr/>
        </p:nvSpPr>
        <p:spPr bwMode="auto">
          <a:xfrm flipV="1">
            <a:off x="1377950" y="4321175"/>
            <a:ext cx="0" cy="182880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660" name="Line 225"/>
          <p:cNvSpPr>
            <a:spLocks noChangeShapeType="1"/>
          </p:cNvSpPr>
          <p:nvPr/>
        </p:nvSpPr>
        <p:spPr bwMode="auto">
          <a:xfrm>
            <a:off x="1377950" y="4321175"/>
            <a:ext cx="2286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61" name="Line 226"/>
          <p:cNvSpPr>
            <a:spLocks noChangeShapeType="1"/>
          </p:cNvSpPr>
          <p:nvPr/>
        </p:nvSpPr>
        <p:spPr bwMode="auto">
          <a:xfrm>
            <a:off x="2597150" y="2873375"/>
            <a:ext cx="2286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2724" name="Rectangle 228"/>
          <p:cNvSpPr>
            <a:spLocks noChangeArrowheads="1"/>
          </p:cNvSpPr>
          <p:nvPr/>
        </p:nvSpPr>
        <p:spPr bwMode="auto">
          <a:xfrm>
            <a:off x="1600200" y="1196975"/>
            <a:ext cx="1143000" cy="495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2726" name="Rectangle 230"/>
          <p:cNvSpPr>
            <a:spLocks noChangeArrowheads="1"/>
          </p:cNvSpPr>
          <p:nvPr/>
        </p:nvSpPr>
        <p:spPr bwMode="auto">
          <a:xfrm>
            <a:off x="2743200" y="1196975"/>
            <a:ext cx="1143000" cy="495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2727" name="Rectangle 231"/>
          <p:cNvSpPr>
            <a:spLocks noChangeArrowheads="1"/>
          </p:cNvSpPr>
          <p:nvPr/>
        </p:nvSpPr>
        <p:spPr bwMode="auto">
          <a:xfrm>
            <a:off x="3886200" y="1196975"/>
            <a:ext cx="1143000" cy="495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2728" name="Rectangle 232"/>
          <p:cNvSpPr>
            <a:spLocks noChangeArrowheads="1"/>
          </p:cNvSpPr>
          <p:nvPr/>
        </p:nvSpPr>
        <p:spPr bwMode="auto">
          <a:xfrm>
            <a:off x="5029200" y="1196975"/>
            <a:ext cx="1219200" cy="495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2729" name="Rectangle 233"/>
          <p:cNvSpPr>
            <a:spLocks noChangeArrowheads="1"/>
          </p:cNvSpPr>
          <p:nvPr/>
        </p:nvSpPr>
        <p:spPr bwMode="auto">
          <a:xfrm>
            <a:off x="6248400" y="1196975"/>
            <a:ext cx="1219200" cy="495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2730" name="Rectangle 234"/>
          <p:cNvSpPr>
            <a:spLocks noChangeArrowheads="1"/>
          </p:cNvSpPr>
          <p:nvPr/>
        </p:nvSpPr>
        <p:spPr bwMode="auto">
          <a:xfrm>
            <a:off x="7467600" y="1196975"/>
            <a:ext cx="1143000" cy="495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2731" name="Rectangle 235"/>
          <p:cNvSpPr>
            <a:spLocks noChangeArrowheads="1"/>
          </p:cNvSpPr>
          <p:nvPr/>
        </p:nvSpPr>
        <p:spPr bwMode="auto">
          <a:xfrm>
            <a:off x="8610600" y="1196975"/>
            <a:ext cx="533400" cy="990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74F3F4-E452-471B-AA27-2F5D17876CDD}" type="slidenum">
              <a:rPr lang="vi-VN" smtClean="0"/>
              <a:pPr>
                <a:defRPr/>
              </a:pPr>
              <a:t>38</a:t>
            </a:fld>
            <a:endParaRPr lang="vi-VN"/>
          </a:p>
        </p:txBody>
      </p:sp>
      <p:sp>
        <p:nvSpPr>
          <p:cNvPr id="63" name="Slide Number Placeholder 3"/>
          <p:cNvSpPr txBox="1">
            <a:spLocks/>
          </p:cNvSpPr>
          <p:nvPr/>
        </p:nvSpPr>
        <p:spPr>
          <a:xfrm>
            <a:off x="0" y="914400"/>
            <a:ext cx="533400" cy="244476"/>
          </a:xfrm>
          <a:prstGeom prst="rect">
            <a:avLst/>
          </a:prstGeom>
        </p:spPr>
        <p:txBody>
          <a:bodyPr vert="horz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D95983-6AA3-4F6B-98EA-7953A4D4C3D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5" name="Title 16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Ví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dụ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hóa</a:t>
            </a:r>
            <a:r>
              <a:rPr lang="en-US" sz="3200" dirty="0">
                <a:latin typeface="Arial"/>
                <a:cs typeface="Arial"/>
              </a:rPr>
              <a:t> Huffman </a:t>
            </a:r>
            <a:r>
              <a:rPr lang="en-US" sz="3200" dirty="0" err="1">
                <a:latin typeface="Arial"/>
                <a:cs typeface="Arial"/>
              </a:rPr>
              <a:t>tĩnh</a:t>
            </a:r>
            <a:r>
              <a:rPr lang="en-US" sz="3200" dirty="0">
                <a:latin typeface="Arial"/>
                <a:cs typeface="Arial"/>
              </a:rPr>
              <a:t> (</a:t>
            </a:r>
            <a:r>
              <a:rPr lang="en-US" sz="3200" dirty="0" err="1">
                <a:latin typeface="Arial"/>
                <a:cs typeface="Arial"/>
              </a:rPr>
              <a:t>tt</a:t>
            </a:r>
            <a:r>
              <a:rPr lang="en-US" sz="3200" dirty="0">
                <a:latin typeface="Arial"/>
                <a:cs typeface="Aria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3627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3627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3627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362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362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362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6" dur="500"/>
                                        <p:tgtEl>
                                          <p:spTgt spid="362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724" grpId="0" animBg="1"/>
      <p:bldP spid="362726" grpId="0" animBg="1"/>
      <p:bldP spid="362727" grpId="0" animBg="1"/>
      <p:bldP spid="362728" grpId="0" animBg="1"/>
      <p:bldP spid="362729" grpId="0" animBg="1"/>
      <p:bldP spid="362730" grpId="0" animBg="1"/>
      <p:bldP spid="36273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111CD-64D5-B04F-BEA2-F0526749E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92E55-44F4-9049-B44E-A5395D942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3 – Kỹ thuật mã hóa nguồn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53D5F-511D-9642-8F69-58F3AD831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74F3F4-E452-471B-AA27-2F5D17876CDD}" type="slidenum">
              <a:rPr lang="vi-VN" smtClean="0"/>
              <a:pPr>
                <a:defRPr/>
              </a:pPr>
              <a:t>39</a:t>
            </a:fld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C56A2A-2A25-E84D-94D2-50BE3CC38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" y="244475"/>
            <a:ext cx="9136186" cy="63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04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Nội</a:t>
            </a:r>
            <a:r>
              <a:rPr lang="en-US" dirty="0">
                <a:latin typeface="Arial"/>
                <a:cs typeface="Arial"/>
              </a:rPr>
              <a:t> dung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200" b="1" dirty="0" err="1">
                <a:solidFill>
                  <a:srgbClr val="2909AF"/>
                </a:solidFill>
                <a:latin typeface="Arial"/>
                <a:cs typeface="Arial"/>
              </a:rPr>
              <a:t>Đo</a:t>
            </a:r>
            <a:r>
              <a:rPr lang="en-US" sz="2200" b="1" dirty="0">
                <a:solidFill>
                  <a:srgbClr val="2909A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2909AF"/>
                </a:solidFill>
                <a:latin typeface="Arial"/>
                <a:cs typeface="Arial"/>
              </a:rPr>
              <a:t>lường</a:t>
            </a:r>
            <a:r>
              <a:rPr lang="en-US" sz="2200" b="1" dirty="0">
                <a:solidFill>
                  <a:srgbClr val="2909A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2909AF"/>
                </a:solidFill>
                <a:latin typeface="Arial"/>
                <a:cs typeface="Arial"/>
              </a:rPr>
              <a:t>thông</a:t>
            </a:r>
            <a:r>
              <a:rPr lang="en-US" sz="2200" b="1" dirty="0">
                <a:solidFill>
                  <a:srgbClr val="2909AF"/>
                </a:solidFill>
                <a:latin typeface="Arial"/>
                <a:cs typeface="Arial"/>
              </a:rPr>
              <a:t> tin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Giới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thiệu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kỹ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thuật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mã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hóa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nguồn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Kỹ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thuật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mã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hóa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Huffman 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Một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số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ứng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dụng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của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mã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Huffman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0540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60198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122238" y="6096000"/>
            <a:ext cx="8869362" cy="27463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 dirty="0">
                <a:latin typeface="Times New Roman" pitchFamily="18" charset="0"/>
                <a:ea typeface="MS Mincho" pitchFamily="49" charset="-128"/>
              </a:rPr>
              <a:t>Thứ tự trọng số =  0.04  </a:t>
            </a:r>
            <a:r>
              <a:rPr lang="vi-VN" altLang="ja-JP" sz="1600" b="1" dirty="0">
                <a:latin typeface="VNtimes new roman" charset="0"/>
                <a:ea typeface="MS Mincho" pitchFamily="49" charset="-128"/>
              </a:rPr>
              <a:t>0.05  0.06  0.07  0.09  0.10  0.10  0.13  0.18  0.19  0.23  0.37  0.40  0.60</a:t>
            </a:r>
            <a:endParaRPr lang="vi-VN" sz="1600" dirty="0">
              <a:ea typeface="MS Mincho" pitchFamily="49" charset="-128"/>
            </a:endParaRP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6065838" y="5645151"/>
            <a:ext cx="1212850" cy="298450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</a:rPr>
              <a:t> D 0.05</a:t>
            </a:r>
            <a:endParaRPr lang="vi-VN" sz="1600" b="1">
              <a:solidFill>
                <a:srgbClr val="FF0000"/>
              </a:solidFill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38" name="Text Box 6"/>
          <p:cNvSpPr txBox="1">
            <a:spLocks noChangeArrowheads="1"/>
          </p:cNvSpPr>
          <p:nvPr/>
        </p:nvSpPr>
        <p:spPr bwMode="auto">
          <a:xfrm>
            <a:off x="2438400" y="990600"/>
            <a:ext cx="1041400" cy="601663"/>
          </a:xfrm>
          <a:prstGeom prst="rect">
            <a:avLst/>
          </a:prstGeom>
          <a:solidFill>
            <a:srgbClr val="FFFFFF"/>
          </a:solidFill>
          <a:ln w="38100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1.0</a:t>
            </a:r>
            <a:endParaRPr lang="vi-VN" sz="1600">
              <a:ea typeface="MS Mincho" pitchFamily="49" charset="-128"/>
            </a:endParaRP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4676775" y="5645150"/>
            <a:ext cx="1214438" cy="298450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 dirty="0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</a:rPr>
              <a:t> H 0.04</a:t>
            </a:r>
            <a:endParaRPr lang="vi-VN" sz="1600" b="1" dirty="0">
              <a:solidFill>
                <a:srgbClr val="FF0000"/>
              </a:solidFill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40" name="Text Box 8"/>
          <p:cNvSpPr txBox="1">
            <a:spLocks noChangeArrowheads="1"/>
          </p:cNvSpPr>
          <p:nvPr/>
        </p:nvSpPr>
        <p:spPr bwMode="auto">
          <a:xfrm>
            <a:off x="7624763" y="4594225"/>
            <a:ext cx="1214437" cy="396875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</a:rPr>
              <a:t> F 0.10</a:t>
            </a:r>
            <a:endParaRPr lang="vi-VN" sz="1600" b="1">
              <a:solidFill>
                <a:srgbClr val="FF0000"/>
              </a:solidFill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41" name="Text Box 9"/>
          <p:cNvSpPr txBox="1">
            <a:spLocks noChangeArrowheads="1"/>
          </p:cNvSpPr>
          <p:nvPr/>
        </p:nvSpPr>
        <p:spPr bwMode="auto">
          <a:xfrm>
            <a:off x="5543550" y="4543425"/>
            <a:ext cx="693738" cy="396875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 0.09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42" name="Text Box 10"/>
          <p:cNvSpPr txBox="1">
            <a:spLocks noChangeArrowheads="1"/>
          </p:cNvSpPr>
          <p:nvPr/>
        </p:nvSpPr>
        <p:spPr bwMode="auto">
          <a:xfrm>
            <a:off x="6583363" y="3544888"/>
            <a:ext cx="1216025" cy="395287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 0.19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43" name="Text Box 11"/>
          <p:cNvSpPr txBox="1">
            <a:spLocks noChangeArrowheads="1"/>
          </p:cNvSpPr>
          <p:nvPr/>
        </p:nvSpPr>
        <p:spPr bwMode="auto">
          <a:xfrm>
            <a:off x="4502150" y="3544888"/>
            <a:ext cx="1212850" cy="395287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</a:rPr>
              <a:t>B 0.18</a:t>
            </a:r>
            <a:endParaRPr lang="vi-VN" sz="1600" b="1">
              <a:solidFill>
                <a:srgbClr val="FF0000"/>
              </a:solidFill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44" name="Text Box 12"/>
          <p:cNvSpPr txBox="1">
            <a:spLocks noChangeArrowheads="1"/>
          </p:cNvSpPr>
          <p:nvPr/>
        </p:nvSpPr>
        <p:spPr bwMode="auto">
          <a:xfrm>
            <a:off x="4330700" y="4540250"/>
            <a:ext cx="866775" cy="450850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</a:rPr>
              <a:t> G 0.07</a:t>
            </a:r>
            <a:endParaRPr lang="vi-VN" sz="1600" b="1">
              <a:solidFill>
                <a:srgbClr val="FF0000"/>
              </a:solidFill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45" name="Text Box 13"/>
          <p:cNvSpPr txBox="1">
            <a:spLocks noChangeArrowheads="1"/>
          </p:cNvSpPr>
          <p:nvPr/>
        </p:nvSpPr>
        <p:spPr bwMode="auto">
          <a:xfrm>
            <a:off x="2246313" y="4594225"/>
            <a:ext cx="866775" cy="396875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</a:rPr>
              <a:t>E 0.06</a:t>
            </a:r>
            <a:endParaRPr lang="vi-VN" sz="1600" b="1">
              <a:solidFill>
                <a:srgbClr val="FF0000"/>
              </a:solidFill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46" name="Text Box 14"/>
          <p:cNvSpPr txBox="1">
            <a:spLocks noChangeArrowheads="1"/>
          </p:cNvSpPr>
          <p:nvPr/>
        </p:nvSpPr>
        <p:spPr bwMode="auto">
          <a:xfrm>
            <a:off x="3505200" y="3581400"/>
            <a:ext cx="838200" cy="395288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 0.13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47" name="Text Box 15"/>
          <p:cNvSpPr txBox="1">
            <a:spLocks noChangeArrowheads="1"/>
          </p:cNvSpPr>
          <p:nvPr/>
        </p:nvSpPr>
        <p:spPr bwMode="auto">
          <a:xfrm>
            <a:off x="1031875" y="3544888"/>
            <a:ext cx="1214438" cy="395287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</a:rPr>
              <a:t> A 0.10</a:t>
            </a:r>
            <a:endParaRPr lang="vi-VN" sz="1600" b="1">
              <a:solidFill>
                <a:srgbClr val="FF0000"/>
              </a:solidFill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48" name="Text Box 16"/>
          <p:cNvSpPr txBox="1">
            <a:spLocks noChangeArrowheads="1"/>
          </p:cNvSpPr>
          <p:nvPr/>
        </p:nvSpPr>
        <p:spPr bwMode="auto">
          <a:xfrm>
            <a:off x="2246313" y="2493963"/>
            <a:ext cx="866775" cy="600075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 0.23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49" name="Text Box 17"/>
          <p:cNvSpPr txBox="1">
            <a:spLocks noChangeArrowheads="1"/>
          </p:cNvSpPr>
          <p:nvPr/>
        </p:nvSpPr>
        <p:spPr bwMode="auto">
          <a:xfrm>
            <a:off x="5543550" y="2493963"/>
            <a:ext cx="1214438" cy="600075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 0.37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50" name="Text Box 18"/>
          <p:cNvSpPr txBox="1">
            <a:spLocks noChangeArrowheads="1"/>
          </p:cNvSpPr>
          <p:nvPr/>
        </p:nvSpPr>
        <p:spPr bwMode="auto">
          <a:xfrm>
            <a:off x="5022850" y="2043113"/>
            <a:ext cx="868363" cy="450850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1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51" name="Text Box 19"/>
          <p:cNvSpPr txBox="1">
            <a:spLocks noChangeArrowheads="1"/>
          </p:cNvSpPr>
          <p:nvPr/>
        </p:nvSpPr>
        <p:spPr bwMode="auto">
          <a:xfrm>
            <a:off x="6291263" y="5165725"/>
            <a:ext cx="641350" cy="447675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1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52" name="Text Box 20"/>
          <p:cNvSpPr txBox="1">
            <a:spLocks noChangeArrowheads="1"/>
          </p:cNvSpPr>
          <p:nvPr/>
        </p:nvSpPr>
        <p:spPr bwMode="auto">
          <a:xfrm>
            <a:off x="7450138" y="3995738"/>
            <a:ext cx="522287" cy="450850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1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53" name="Text Box 21"/>
          <p:cNvSpPr txBox="1">
            <a:spLocks noChangeArrowheads="1"/>
          </p:cNvSpPr>
          <p:nvPr/>
        </p:nvSpPr>
        <p:spPr bwMode="auto">
          <a:xfrm>
            <a:off x="4330700" y="3995738"/>
            <a:ext cx="517525" cy="450850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1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54" name="Text Box 22"/>
          <p:cNvSpPr txBox="1">
            <a:spLocks noChangeArrowheads="1"/>
          </p:cNvSpPr>
          <p:nvPr/>
        </p:nvSpPr>
        <p:spPr bwMode="auto">
          <a:xfrm>
            <a:off x="6411913" y="2944813"/>
            <a:ext cx="866775" cy="449262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1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55" name="Text Box 23"/>
          <p:cNvSpPr txBox="1">
            <a:spLocks noChangeArrowheads="1"/>
          </p:cNvSpPr>
          <p:nvPr/>
        </p:nvSpPr>
        <p:spPr bwMode="auto">
          <a:xfrm>
            <a:off x="3203575" y="2944813"/>
            <a:ext cx="520700" cy="449262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1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56" name="Text Box 24"/>
          <p:cNvSpPr txBox="1">
            <a:spLocks noChangeArrowheads="1"/>
          </p:cNvSpPr>
          <p:nvPr/>
        </p:nvSpPr>
        <p:spPr bwMode="auto">
          <a:xfrm>
            <a:off x="5022850" y="5165725"/>
            <a:ext cx="520700" cy="447675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0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57" name="Text Box 25"/>
          <p:cNvSpPr txBox="1">
            <a:spLocks noChangeArrowheads="1"/>
          </p:cNvSpPr>
          <p:nvPr/>
        </p:nvSpPr>
        <p:spPr bwMode="auto">
          <a:xfrm>
            <a:off x="6065838" y="3995738"/>
            <a:ext cx="866775" cy="450850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0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58" name="Text Box 26"/>
          <p:cNvSpPr txBox="1">
            <a:spLocks noChangeArrowheads="1"/>
          </p:cNvSpPr>
          <p:nvPr/>
        </p:nvSpPr>
        <p:spPr bwMode="auto">
          <a:xfrm>
            <a:off x="2767013" y="3995738"/>
            <a:ext cx="866775" cy="450850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0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59" name="Text Box 27"/>
          <p:cNvSpPr txBox="1">
            <a:spLocks noChangeArrowheads="1"/>
          </p:cNvSpPr>
          <p:nvPr/>
        </p:nvSpPr>
        <p:spPr bwMode="auto">
          <a:xfrm>
            <a:off x="5022850" y="2944813"/>
            <a:ext cx="868363" cy="449262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0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60" name="Text Box 28"/>
          <p:cNvSpPr txBox="1">
            <a:spLocks noChangeArrowheads="1"/>
          </p:cNvSpPr>
          <p:nvPr/>
        </p:nvSpPr>
        <p:spPr bwMode="auto">
          <a:xfrm>
            <a:off x="1900238" y="2944813"/>
            <a:ext cx="520700" cy="449262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0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61" name="Text Box 29"/>
          <p:cNvSpPr txBox="1">
            <a:spLocks noChangeArrowheads="1"/>
          </p:cNvSpPr>
          <p:nvPr/>
        </p:nvSpPr>
        <p:spPr bwMode="auto">
          <a:xfrm>
            <a:off x="2941638" y="2043113"/>
            <a:ext cx="868362" cy="450850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0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62" name="Text Box 30"/>
          <p:cNvSpPr txBox="1">
            <a:spLocks noChangeArrowheads="1"/>
          </p:cNvSpPr>
          <p:nvPr/>
        </p:nvSpPr>
        <p:spPr bwMode="auto">
          <a:xfrm>
            <a:off x="3810000" y="1743075"/>
            <a:ext cx="1212850" cy="600075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 0.60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63" name="Text Box 31"/>
          <p:cNvSpPr txBox="1">
            <a:spLocks noChangeArrowheads="1"/>
          </p:cNvSpPr>
          <p:nvPr/>
        </p:nvSpPr>
        <p:spPr bwMode="auto">
          <a:xfrm>
            <a:off x="685800" y="1743075"/>
            <a:ext cx="1214438" cy="600075"/>
          </a:xfrm>
          <a:prstGeom prst="rect">
            <a:avLst/>
          </a:prstGeom>
          <a:solidFill>
            <a:srgbClr val="FFFFFF"/>
          </a:solidFill>
          <a:ln w="38100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</a:rPr>
              <a:t>C 0.40</a:t>
            </a:r>
            <a:endParaRPr lang="vi-VN" sz="1600">
              <a:ea typeface="MS Mincho" pitchFamily="49" charset="-128"/>
            </a:endParaRPr>
          </a:p>
        </p:txBody>
      </p:sp>
      <p:sp>
        <p:nvSpPr>
          <p:cNvPr id="69664" name="Text Box 32"/>
          <p:cNvSpPr txBox="1">
            <a:spLocks noChangeArrowheads="1"/>
          </p:cNvSpPr>
          <p:nvPr/>
        </p:nvSpPr>
        <p:spPr bwMode="auto">
          <a:xfrm>
            <a:off x="3633788" y="1292225"/>
            <a:ext cx="868362" cy="450850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1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65" name="Text Box 33"/>
          <p:cNvSpPr txBox="1">
            <a:spLocks noChangeArrowheads="1"/>
          </p:cNvSpPr>
          <p:nvPr/>
        </p:nvSpPr>
        <p:spPr bwMode="auto">
          <a:xfrm>
            <a:off x="1377950" y="1292225"/>
            <a:ext cx="868363" cy="450850"/>
          </a:xfrm>
          <a:prstGeom prst="rect">
            <a:avLst/>
          </a:prstGeom>
          <a:solidFill>
            <a:srgbClr val="FFFFFF"/>
          </a:solidFill>
          <a:ln w="38100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1600" b="1">
                <a:latin typeface="Times New Roman" pitchFamily="18" charset="0"/>
                <a:ea typeface="MS Mincho" pitchFamily="49" charset="-128"/>
              </a:rPr>
              <a:t>0</a:t>
            </a:r>
            <a:endParaRPr lang="vi-VN" sz="1600" b="1">
              <a:latin typeface="Times New Roman" pitchFamily="18" charset="0"/>
              <a:ea typeface="MS Mincho" pitchFamily="49" charset="-128"/>
            </a:endParaRPr>
          </a:p>
        </p:txBody>
      </p:sp>
      <p:sp>
        <p:nvSpPr>
          <p:cNvPr id="69666" name="Line 34"/>
          <p:cNvSpPr>
            <a:spLocks noChangeShapeType="1"/>
          </p:cNvSpPr>
          <p:nvPr/>
        </p:nvSpPr>
        <p:spPr bwMode="auto">
          <a:xfrm>
            <a:off x="2767013" y="1444625"/>
            <a:ext cx="1563687" cy="29845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667" name="Line 35"/>
          <p:cNvSpPr>
            <a:spLocks noChangeShapeType="1"/>
          </p:cNvSpPr>
          <p:nvPr/>
        </p:nvSpPr>
        <p:spPr bwMode="auto">
          <a:xfrm flipH="1">
            <a:off x="1206500" y="1444625"/>
            <a:ext cx="1560513" cy="29845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668" name="Line 36"/>
          <p:cNvSpPr>
            <a:spLocks noChangeShapeType="1"/>
          </p:cNvSpPr>
          <p:nvPr/>
        </p:nvSpPr>
        <p:spPr bwMode="auto">
          <a:xfrm flipH="1">
            <a:off x="2767013" y="2193925"/>
            <a:ext cx="1563687" cy="30003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669" name="Line 37"/>
          <p:cNvSpPr>
            <a:spLocks noChangeShapeType="1"/>
          </p:cNvSpPr>
          <p:nvPr/>
        </p:nvSpPr>
        <p:spPr bwMode="auto">
          <a:xfrm>
            <a:off x="4330700" y="2193925"/>
            <a:ext cx="1560513" cy="30003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670" name="Line 38"/>
          <p:cNvSpPr>
            <a:spLocks noChangeShapeType="1"/>
          </p:cNvSpPr>
          <p:nvPr/>
        </p:nvSpPr>
        <p:spPr bwMode="auto">
          <a:xfrm flipH="1">
            <a:off x="5197475" y="4894263"/>
            <a:ext cx="693738" cy="7508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671" name="Line 39"/>
          <p:cNvSpPr>
            <a:spLocks noChangeShapeType="1"/>
          </p:cNvSpPr>
          <p:nvPr/>
        </p:nvSpPr>
        <p:spPr bwMode="auto">
          <a:xfrm>
            <a:off x="5891213" y="4894263"/>
            <a:ext cx="692150" cy="7508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672" name="Line 40"/>
          <p:cNvSpPr>
            <a:spLocks noChangeShapeType="1"/>
          </p:cNvSpPr>
          <p:nvPr/>
        </p:nvSpPr>
        <p:spPr bwMode="auto">
          <a:xfrm flipH="1">
            <a:off x="4848225" y="2890838"/>
            <a:ext cx="1042988" cy="5984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673" name="Line 41"/>
          <p:cNvSpPr>
            <a:spLocks noChangeShapeType="1"/>
          </p:cNvSpPr>
          <p:nvPr/>
        </p:nvSpPr>
        <p:spPr bwMode="auto">
          <a:xfrm>
            <a:off x="5891213" y="2890838"/>
            <a:ext cx="1041400" cy="5984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674" name="Line 42"/>
          <p:cNvSpPr>
            <a:spLocks noChangeShapeType="1"/>
          </p:cNvSpPr>
          <p:nvPr/>
        </p:nvSpPr>
        <p:spPr bwMode="auto">
          <a:xfrm flipH="1">
            <a:off x="1727200" y="2890838"/>
            <a:ext cx="1039813" cy="5984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675" name="Line 43"/>
          <p:cNvSpPr>
            <a:spLocks noChangeShapeType="1"/>
          </p:cNvSpPr>
          <p:nvPr/>
        </p:nvSpPr>
        <p:spPr bwMode="auto">
          <a:xfrm>
            <a:off x="2767013" y="2890838"/>
            <a:ext cx="1042987" cy="5984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676" name="Line 44"/>
          <p:cNvSpPr>
            <a:spLocks noChangeShapeType="1"/>
          </p:cNvSpPr>
          <p:nvPr/>
        </p:nvSpPr>
        <p:spPr bwMode="auto">
          <a:xfrm flipH="1">
            <a:off x="2767013" y="3940175"/>
            <a:ext cx="1042987" cy="6000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677" name="Line 45"/>
          <p:cNvSpPr>
            <a:spLocks noChangeShapeType="1"/>
          </p:cNvSpPr>
          <p:nvPr/>
        </p:nvSpPr>
        <p:spPr bwMode="auto">
          <a:xfrm>
            <a:off x="3810000" y="3940175"/>
            <a:ext cx="1038225" cy="6000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678" name="Line 46"/>
          <p:cNvSpPr>
            <a:spLocks noChangeShapeType="1"/>
          </p:cNvSpPr>
          <p:nvPr/>
        </p:nvSpPr>
        <p:spPr bwMode="auto">
          <a:xfrm flipH="1">
            <a:off x="5891213" y="3940175"/>
            <a:ext cx="1041400" cy="6000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679" name="Line 47"/>
          <p:cNvSpPr>
            <a:spLocks noChangeShapeType="1"/>
          </p:cNvSpPr>
          <p:nvPr/>
        </p:nvSpPr>
        <p:spPr bwMode="auto">
          <a:xfrm>
            <a:off x="6932613" y="3940175"/>
            <a:ext cx="1039812" cy="6000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9" name="Footer Placeholder 4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Chương </a:t>
            </a:r>
            <a:r>
              <a:rPr lang="en-US" dirty="0"/>
              <a:t>3</a:t>
            </a:r>
            <a:r>
              <a:rPr lang="vi-VN" dirty="0"/>
              <a:t> – Kỹ thuật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nguồn</a:t>
            </a:r>
            <a:endParaRPr lang="en-US" dirty="0"/>
          </a:p>
        </p:txBody>
      </p:sp>
      <p:sp>
        <p:nvSpPr>
          <p:cNvPr id="50" name="Slide Number Placeholder 3"/>
          <p:cNvSpPr txBox="1">
            <a:spLocks/>
          </p:cNvSpPr>
          <p:nvPr/>
        </p:nvSpPr>
        <p:spPr>
          <a:xfrm>
            <a:off x="152400" y="1066800"/>
            <a:ext cx="533400" cy="244476"/>
          </a:xfrm>
          <a:prstGeom prst="rect">
            <a:avLst/>
          </a:prstGeom>
        </p:spPr>
        <p:txBody>
          <a:bodyPr vert="horz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D95983-6AA3-4F6B-98EA-7953A4D4C3D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1" name="Title 5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Ví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dụ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hóa</a:t>
            </a:r>
            <a:r>
              <a:rPr lang="en-US" sz="3200" dirty="0">
                <a:latin typeface="Arial"/>
                <a:cs typeface="Arial"/>
              </a:rPr>
              <a:t> Huffman </a:t>
            </a:r>
            <a:r>
              <a:rPr lang="en-US" sz="3200" dirty="0" err="1">
                <a:latin typeface="Arial"/>
                <a:cs typeface="Arial"/>
              </a:rPr>
              <a:t>tĩnh</a:t>
            </a:r>
            <a:r>
              <a:rPr lang="en-US" sz="3200" dirty="0">
                <a:latin typeface="Arial"/>
                <a:cs typeface="Arial"/>
              </a:rPr>
              <a:t> (</a:t>
            </a:r>
            <a:r>
              <a:rPr lang="en-US" sz="3200" dirty="0" err="1">
                <a:latin typeface="Arial"/>
                <a:cs typeface="Arial"/>
              </a:rPr>
              <a:t>tt</a:t>
            </a:r>
            <a:r>
              <a:rPr lang="en-US" sz="3200" dirty="0">
                <a:latin typeface="Arial"/>
                <a:cs typeface="Arial"/>
              </a:rPr>
              <a:t>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609600" y="1371600"/>
            <a:ext cx="7924800" cy="2057400"/>
          </a:xfrm>
        </p:spPr>
        <p:txBody>
          <a:bodyPr/>
          <a:lstStyle/>
          <a:p>
            <a:pPr marL="609600" indent="-609600" eaLnBrk="1" hangingPunct="1">
              <a:buFont typeface="Wingdings" pitchFamily="2" charset="2"/>
              <a:buNone/>
            </a:pPr>
            <a:r>
              <a:rPr lang="en-US">
                <a:solidFill>
                  <a:srgbClr val="000066"/>
                </a:solidFill>
              </a:rPr>
              <a:t>Bảng mã Huffman của nguồn tin trên:</a:t>
            </a:r>
          </a:p>
          <a:p>
            <a:pPr marL="609600" indent="-609600" eaLnBrk="1" hangingPunct="1">
              <a:buFont typeface="Wingdings" pitchFamily="2" charset="2"/>
              <a:buNone/>
            </a:pPr>
            <a:endParaRPr lang="vi-VN">
              <a:solidFill>
                <a:srgbClr val="000066"/>
              </a:solidFill>
            </a:endParaRPr>
          </a:p>
        </p:txBody>
      </p:sp>
      <p:graphicFrame>
        <p:nvGraphicFramePr>
          <p:cNvPr id="363575" name="Group 55"/>
          <p:cNvGraphicFramePr>
            <a:graphicFrameLocks noGrp="1"/>
          </p:cNvGraphicFramePr>
          <p:nvPr>
            <p:ph sz="half" idx="2"/>
          </p:nvPr>
        </p:nvGraphicFramePr>
        <p:xfrm>
          <a:off x="876300" y="1847910"/>
          <a:ext cx="7391400" cy="1485900"/>
        </p:xfrm>
        <a:graphic>
          <a:graphicData uri="http://schemas.openxmlformats.org/drawingml/2006/table">
            <a:tbl>
              <a:tblPr/>
              <a:tblGrid>
                <a:gridCol w="93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8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Ký</a:t>
                      </a: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tự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X.suất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632" marR="1096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0.1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632" marR="1096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0.18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632" marR="1096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0.4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632" marR="1096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0.05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632" marR="1096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0.06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632" marR="1096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0.1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632" marR="1096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0.07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632" marR="1096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0.04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9632" marR="1096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Từ mã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110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11101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1111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1011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11100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565" name="Rectangle 36"/>
          <p:cNvSpPr>
            <a:spLocks noChangeArrowheads="1"/>
          </p:cNvSpPr>
          <p:nvPr/>
        </p:nvSpPr>
        <p:spPr bwMode="auto">
          <a:xfrm>
            <a:off x="0" y="3176588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68" name="Text Box 42"/>
          <p:cNvSpPr txBox="1">
            <a:spLocks noChangeArrowheads="1"/>
          </p:cNvSpPr>
          <p:nvPr/>
        </p:nvSpPr>
        <p:spPr bwMode="auto">
          <a:xfrm>
            <a:off x="609600" y="3505200"/>
            <a:ext cx="3733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Độ dài từ mã trung bình:</a:t>
            </a:r>
            <a:endParaRPr lang="vi-VN" sz="200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69" name="Text Box 44"/>
          <p:cNvSpPr txBox="1">
            <a:spLocks noChangeArrowheads="1"/>
          </p:cNvSpPr>
          <p:nvPr/>
        </p:nvSpPr>
        <p:spPr bwMode="auto">
          <a:xfrm>
            <a:off x="685800" y="5029200"/>
            <a:ext cx="3048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Hiệu</a:t>
            </a:r>
            <a:r>
              <a:rPr lang="en-US" sz="200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suất</a:t>
            </a:r>
            <a:r>
              <a:rPr lang="en-US" sz="200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mã</a:t>
            </a:r>
            <a:r>
              <a:rPr lang="en-US" sz="200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hóa</a:t>
            </a:r>
            <a:r>
              <a:rPr lang="en-US" sz="200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vi-VN" sz="2000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71" name="Text Box 56"/>
          <p:cNvSpPr txBox="1">
            <a:spLocks noChangeArrowheads="1"/>
          </p:cNvSpPr>
          <p:nvPr/>
        </p:nvSpPr>
        <p:spPr bwMode="auto">
          <a:xfrm>
            <a:off x="838200" y="3962400"/>
            <a:ext cx="7924800" cy="8826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 = 1(0.4) + 3(0.18 + 0.10) + 4(0.10 + 0.07 + 0.06) + 5(0.05 + 0.04) </a:t>
            </a:r>
          </a:p>
          <a:p>
            <a:pPr>
              <a:spcBef>
                <a:spcPct val="50000"/>
              </a:spcBef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  = 2.61(bit/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ký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)</a:t>
            </a:r>
            <a:endParaRPr lang="vi-VN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72" name="Rectangle 5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2530" name="Object 57"/>
          <p:cNvGraphicFramePr>
            <a:graphicFrameLocks noChangeAspect="1"/>
          </p:cNvGraphicFramePr>
          <p:nvPr/>
        </p:nvGraphicFramePr>
        <p:xfrm>
          <a:off x="2590800" y="5562600"/>
          <a:ext cx="48006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55" name="Equation" r:id="rId3" imgW="2806700" imgH="457200" progId="Equation.3">
                  <p:embed/>
                </p:oleObj>
              </mc:Choice>
              <mc:Fallback>
                <p:oleObj name="Equation" r:id="rId3" imgW="2806700" imgH="457200" progId="Equation.3">
                  <p:embed/>
                  <p:pic>
                    <p:nvPicPr>
                      <p:cNvPr id="2253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562600"/>
                        <a:ext cx="4800600" cy="78105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74F3F4-E452-471B-AA27-2F5D17876CDD}" type="slidenum">
              <a:rPr lang="vi-VN" sz="2000" smtClean="0"/>
              <a:pPr>
                <a:defRPr/>
              </a:pPr>
              <a:t>41</a:t>
            </a:fld>
            <a:endParaRPr lang="vi-VN" sz="2000"/>
          </a:p>
        </p:txBody>
      </p:sp>
      <p:sp>
        <p:nvSpPr>
          <p:cNvPr id="16" name="Slide Number Placeholder 3"/>
          <p:cNvSpPr txBox="1">
            <a:spLocks/>
          </p:cNvSpPr>
          <p:nvPr/>
        </p:nvSpPr>
        <p:spPr>
          <a:xfrm>
            <a:off x="0" y="914400"/>
            <a:ext cx="533400" cy="244476"/>
          </a:xfrm>
          <a:prstGeom prst="rect">
            <a:avLst/>
          </a:prstGeom>
        </p:spPr>
        <p:txBody>
          <a:bodyPr vert="horz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D95983-6AA3-4F6B-98EA-7953A4D4C3D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8" name="Title 50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Ví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dụ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hóa</a:t>
            </a:r>
            <a:r>
              <a:rPr lang="en-US" sz="3200" dirty="0">
                <a:latin typeface="Arial"/>
                <a:cs typeface="Arial"/>
              </a:rPr>
              <a:t> Huffman </a:t>
            </a:r>
            <a:r>
              <a:rPr lang="en-US" sz="3200" dirty="0" err="1">
                <a:latin typeface="Arial"/>
                <a:cs typeface="Arial"/>
              </a:rPr>
              <a:t>tĩnh</a:t>
            </a:r>
            <a:r>
              <a:rPr lang="en-US" sz="3200" dirty="0">
                <a:latin typeface="Arial"/>
                <a:cs typeface="Arial"/>
              </a:rPr>
              <a:t> (</a:t>
            </a:r>
            <a:r>
              <a:rPr lang="en-US" sz="3200" dirty="0" err="1">
                <a:latin typeface="Arial"/>
                <a:cs typeface="Arial"/>
              </a:rPr>
              <a:t>tt</a:t>
            </a:r>
            <a:r>
              <a:rPr lang="en-US" sz="3200" dirty="0">
                <a:latin typeface="Arial"/>
                <a:cs typeface="Aria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7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5" name="Rectangle 36"/>
          <p:cNvSpPr>
            <a:spLocks noChangeArrowheads="1"/>
          </p:cNvSpPr>
          <p:nvPr/>
        </p:nvSpPr>
        <p:spPr bwMode="auto">
          <a:xfrm>
            <a:off x="0" y="3176588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68" name="Text Box 42"/>
          <p:cNvSpPr txBox="1">
            <a:spLocks noChangeArrowheads="1"/>
          </p:cNvSpPr>
          <p:nvPr/>
        </p:nvSpPr>
        <p:spPr bwMode="auto">
          <a:xfrm>
            <a:off x="609600" y="1371600"/>
            <a:ext cx="3733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Độ dài từ mã trung bình:</a:t>
            </a:r>
            <a:endParaRPr lang="vi-VN" sz="200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69" name="Text Box 44"/>
          <p:cNvSpPr txBox="1">
            <a:spLocks noChangeArrowheads="1"/>
          </p:cNvSpPr>
          <p:nvPr/>
        </p:nvSpPr>
        <p:spPr bwMode="auto">
          <a:xfrm>
            <a:off x="630264" y="2976533"/>
            <a:ext cx="3048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Hiệu</a:t>
            </a:r>
            <a:r>
              <a:rPr lang="en-US" sz="200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suất</a:t>
            </a:r>
            <a:r>
              <a:rPr lang="en-US" sz="200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mã</a:t>
            </a:r>
            <a:r>
              <a:rPr lang="en-US" sz="200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hóa</a:t>
            </a:r>
            <a:r>
              <a:rPr lang="en-US" sz="200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vi-VN" sz="2000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3565" name="AutoShape 45"/>
          <p:cNvSpPr>
            <a:spLocks noChangeArrowheads="1"/>
          </p:cNvSpPr>
          <p:nvPr/>
        </p:nvSpPr>
        <p:spPr bwMode="auto">
          <a:xfrm>
            <a:off x="1191432" y="4953000"/>
            <a:ext cx="6934200" cy="1447800"/>
          </a:xfrm>
          <a:prstGeom prst="flowChartAlternateProcess">
            <a:avLst/>
          </a:prstGeom>
          <a:gradFill flip="none" rotWithShape="1">
            <a:gsLst>
              <a:gs pos="0">
                <a:srgbClr val="FFFF66"/>
              </a:gs>
              <a:gs pos="50000">
                <a:srgbClr val="FFFFFF"/>
              </a:gs>
              <a:gs pos="100000">
                <a:srgbClr val="FFFF66"/>
              </a:gs>
            </a:gsLst>
            <a:lin ang="2700000" scaled="1"/>
            <a:tileRect/>
          </a:gradFill>
          <a:ln w="28575">
            <a:solidFill>
              <a:srgbClr val="FFFF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40000"/>
              </a:spcBef>
            </a:pP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Nếu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mã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hóa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nguồn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dùng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mã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Huffman</a:t>
            </a:r>
          </a:p>
          <a:p>
            <a:pPr algn="ctr">
              <a:lnSpc>
                <a:spcPct val="120000"/>
              </a:lnSpc>
              <a:spcBef>
                <a:spcPct val="40000"/>
              </a:spcBef>
            </a:pP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thì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cần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2.61 bit/</a:t>
            </a:r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ký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hiệu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suất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mã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hóa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97.7%</a:t>
            </a:r>
            <a:endParaRPr lang="vi-VN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71" name="Text Box 56"/>
          <p:cNvSpPr txBox="1">
            <a:spLocks noChangeArrowheads="1"/>
          </p:cNvSpPr>
          <p:nvPr/>
        </p:nvSpPr>
        <p:spPr bwMode="auto">
          <a:xfrm>
            <a:off x="696132" y="1905000"/>
            <a:ext cx="7924800" cy="8826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 = 1(0.4) + 3(0.18 + 0.10) + 4(0.10 + 0.07 + 0.06) + 5(0.05 + 0.04) </a:t>
            </a:r>
          </a:p>
          <a:p>
            <a:pPr>
              <a:spcBef>
                <a:spcPct val="50000"/>
              </a:spcBef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  = 2.61(bit/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ký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)</a:t>
            </a:r>
            <a:endParaRPr lang="vi-VN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72" name="Rectangle 5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2530" name="Object 57"/>
          <p:cNvGraphicFramePr>
            <a:graphicFrameLocks noChangeAspect="1"/>
          </p:cNvGraphicFramePr>
          <p:nvPr/>
        </p:nvGraphicFramePr>
        <p:xfrm>
          <a:off x="2154264" y="3635051"/>
          <a:ext cx="48006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579" name="Equation" r:id="rId3" imgW="2806700" imgH="457200" progId="Equation.3">
                  <p:embed/>
                </p:oleObj>
              </mc:Choice>
              <mc:Fallback>
                <p:oleObj name="Equation" r:id="rId3" imgW="2806700" imgH="457200" progId="Equation.3">
                  <p:embed/>
                  <p:pic>
                    <p:nvPicPr>
                      <p:cNvPr id="2253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4264" y="3635051"/>
                        <a:ext cx="4800600" cy="78105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Slide Number Placeholder 3"/>
          <p:cNvSpPr txBox="1">
            <a:spLocks/>
          </p:cNvSpPr>
          <p:nvPr/>
        </p:nvSpPr>
        <p:spPr>
          <a:xfrm>
            <a:off x="0" y="914400"/>
            <a:ext cx="533400" cy="244476"/>
          </a:xfrm>
          <a:prstGeom prst="rect">
            <a:avLst/>
          </a:prstGeom>
        </p:spPr>
        <p:txBody>
          <a:bodyPr vert="horz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D95983-6AA3-4F6B-98EA-7953A4D4C3D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8" name="Title 50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Ví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dụ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hóa</a:t>
            </a:r>
            <a:r>
              <a:rPr lang="en-US" sz="3200" dirty="0">
                <a:latin typeface="Arial"/>
                <a:cs typeface="Arial"/>
              </a:rPr>
              <a:t> Huffman </a:t>
            </a:r>
            <a:r>
              <a:rPr lang="en-US" sz="3200" dirty="0" err="1">
                <a:latin typeface="Arial"/>
                <a:cs typeface="Arial"/>
              </a:rPr>
              <a:t>tĩnh</a:t>
            </a:r>
            <a:r>
              <a:rPr lang="en-US" sz="3200" dirty="0">
                <a:latin typeface="Arial"/>
                <a:cs typeface="Arial"/>
              </a:rPr>
              <a:t> (</a:t>
            </a:r>
            <a:r>
              <a:rPr lang="en-US" sz="3200" dirty="0" err="1">
                <a:latin typeface="Arial"/>
                <a:cs typeface="Arial"/>
              </a:rPr>
              <a:t>tt</a:t>
            </a:r>
            <a:r>
              <a:rPr lang="en-US" sz="3200" dirty="0"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980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2000"/>
                                        <p:tgtEl>
                                          <p:spTgt spid="36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565" grpId="0" animBg="1"/>
      <p:bldP spid="2257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Bài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tập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28600" y="1447800"/>
            <a:ext cx="8686800" cy="51054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SzPct val="100000"/>
              <a:buNone/>
            </a:pPr>
            <a:r>
              <a:rPr lang="en-US" sz="2200" dirty="0">
                <a:latin typeface="Arial"/>
                <a:cs typeface="Arial"/>
              </a:rPr>
              <a:t>Cho </a:t>
            </a:r>
            <a:r>
              <a:rPr lang="en-US" sz="2200" dirty="0" err="1">
                <a:latin typeface="Arial"/>
                <a:cs typeface="Arial"/>
              </a:rPr>
              <a:t>một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nguồn</a:t>
            </a:r>
            <a:r>
              <a:rPr lang="en-US" sz="2200" dirty="0">
                <a:latin typeface="Arial"/>
                <a:cs typeface="Arial"/>
              </a:rPr>
              <a:t> tin </a:t>
            </a:r>
            <a:r>
              <a:rPr lang="en-US" sz="2200" dirty="0" err="1">
                <a:latin typeface="Arial"/>
                <a:cs typeface="Arial"/>
              </a:rPr>
              <a:t>với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ký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tự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phân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bố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xác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xuất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như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sau</a:t>
            </a:r>
            <a:r>
              <a:rPr lang="en-US" sz="2200" dirty="0">
                <a:latin typeface="Arial"/>
                <a:cs typeface="Arial"/>
              </a:rPr>
              <a:t>: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sz="22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sz="22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Hãy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tính</a:t>
            </a:r>
            <a:r>
              <a:rPr lang="en-US" sz="2200" dirty="0">
                <a:latin typeface="Arial"/>
                <a:cs typeface="Arial"/>
              </a:rPr>
              <a:t> entropy, entropy </a:t>
            </a:r>
            <a:r>
              <a:rPr lang="en-US" sz="2200" dirty="0" err="1">
                <a:latin typeface="Arial"/>
                <a:cs typeface="Arial"/>
              </a:rPr>
              <a:t>cực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đại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suất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của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nguồn</a:t>
            </a:r>
            <a:r>
              <a:rPr lang="en-US" sz="2200" dirty="0">
                <a:latin typeface="Arial"/>
                <a:cs typeface="Arial"/>
              </a:rPr>
              <a:t>?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latin typeface="Arial"/>
                <a:cs typeface="Arial"/>
              </a:rPr>
              <a:t>Xây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dựng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cây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Huffman </a:t>
            </a:r>
            <a:r>
              <a:rPr lang="en-US" sz="2200" dirty="0" err="1">
                <a:latin typeface="Arial"/>
                <a:cs typeface="Arial"/>
              </a:rPr>
              <a:t>tối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ưu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xác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định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từ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tương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ứng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ký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tự</a:t>
            </a:r>
            <a:r>
              <a:rPr lang="en-US" sz="2200" dirty="0">
                <a:latin typeface="Arial"/>
                <a:cs typeface="Arial"/>
              </a:rPr>
              <a:t>. </a:t>
            </a:r>
            <a:r>
              <a:rPr lang="en-US" sz="2200" dirty="0" err="1">
                <a:latin typeface="Arial"/>
                <a:cs typeface="Arial"/>
              </a:rPr>
              <a:t>Tính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suất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của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endParaRPr lang="en-US" sz="2200" dirty="0">
              <a:latin typeface="Arial"/>
              <a:cs typeface="Arial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81004" y="2590800"/>
          <a:ext cx="8305796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2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2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12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1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20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20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Ký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tự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Xác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suất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8135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Nội</a:t>
            </a:r>
            <a:r>
              <a:rPr lang="en-US" dirty="0">
                <a:latin typeface="Arial"/>
                <a:cs typeface="Arial"/>
              </a:rPr>
              <a:t> dung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Đo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lường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thông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tin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Giới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thiệu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kỹ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thuật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mã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hóa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nguồn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Kỹ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thuật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mã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hóa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Huffman 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200" b="1" dirty="0" err="1">
                <a:solidFill>
                  <a:srgbClr val="0432FF"/>
                </a:solidFill>
                <a:latin typeface="Arial"/>
                <a:cs typeface="Arial"/>
              </a:rPr>
              <a:t>Một</a:t>
            </a:r>
            <a:r>
              <a:rPr lang="en-US" sz="2200" b="1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432FF"/>
                </a:solidFill>
                <a:latin typeface="Arial"/>
                <a:cs typeface="Arial"/>
              </a:rPr>
              <a:t>số</a:t>
            </a:r>
            <a:r>
              <a:rPr lang="en-US" sz="2200" b="1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432FF"/>
                </a:solidFill>
                <a:latin typeface="Arial"/>
                <a:cs typeface="Arial"/>
              </a:rPr>
              <a:t>ứng</a:t>
            </a:r>
            <a:r>
              <a:rPr lang="en-US" sz="2200" b="1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432FF"/>
                </a:solidFill>
                <a:latin typeface="Arial"/>
                <a:cs typeface="Arial"/>
              </a:rPr>
              <a:t>dụng</a:t>
            </a:r>
            <a:r>
              <a:rPr lang="en-US" sz="2200" b="1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432FF"/>
                </a:solidFill>
                <a:latin typeface="Arial"/>
                <a:cs typeface="Arial"/>
              </a:rPr>
              <a:t>của</a:t>
            </a:r>
            <a:r>
              <a:rPr lang="en-US" sz="2200" b="1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432FF"/>
                </a:solidFill>
                <a:latin typeface="Arial"/>
                <a:cs typeface="Arial"/>
              </a:rPr>
              <a:t>mã</a:t>
            </a:r>
            <a:r>
              <a:rPr lang="en-US" sz="2200" b="1" dirty="0">
                <a:solidFill>
                  <a:srgbClr val="0432FF"/>
                </a:solidFill>
                <a:latin typeface="Arial"/>
                <a:cs typeface="Arial"/>
              </a:rPr>
              <a:t> Huffman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590632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Ứng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dụng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hóa</a:t>
            </a:r>
            <a:r>
              <a:rPr lang="en-US" sz="3200" dirty="0">
                <a:latin typeface="Arial"/>
                <a:cs typeface="Arial"/>
              </a:rPr>
              <a:t> fax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91172" name="Rectangle 4"/>
          <p:cNvSpPr>
            <a:spLocks noGrp="1" noRot="1" noChangeArrowheads="1"/>
          </p:cNvSpPr>
          <p:nvPr>
            <p:ph sz="quarter" idx="1"/>
          </p:nvPr>
        </p:nvSpPr>
        <p:spPr>
          <a:xfrm>
            <a:off x="304800" y="1371600"/>
            <a:ext cx="8686800" cy="3124200"/>
          </a:xfrm>
        </p:spPr>
        <p:txBody>
          <a:bodyPr>
            <a:normAutofit/>
          </a:bodyPr>
          <a:lstStyle/>
          <a:p>
            <a:pPr marL="339725" indent="-339725" eaLnBrk="1" hangingPunct="1">
              <a:lnSpc>
                <a:spcPct val="150000"/>
              </a:lnSpc>
              <a:spcBef>
                <a:spcPts val="456"/>
              </a:spcBef>
            </a:pPr>
            <a:r>
              <a:rPr lang="en-US" sz="2200" dirty="0">
                <a:latin typeface="Arial"/>
                <a:cs typeface="Arial"/>
              </a:rPr>
              <a:t>Fax </a:t>
            </a:r>
            <a:r>
              <a:rPr lang="en-US" sz="2200" dirty="0" err="1">
                <a:latin typeface="Arial"/>
                <a:cs typeface="Arial"/>
              </a:rPr>
              <a:t>là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dịch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vụ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truyền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tài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số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đen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trắng</a:t>
            </a:r>
            <a:endParaRPr lang="en-US" sz="2200" dirty="0">
              <a:latin typeface="Arial"/>
              <a:cs typeface="Arial"/>
            </a:endParaRPr>
          </a:p>
          <a:p>
            <a:pPr marL="339725" indent="-339725" eaLnBrk="1" hangingPunct="1">
              <a:lnSpc>
                <a:spcPct val="150000"/>
              </a:lnSpc>
              <a:spcBef>
                <a:spcPts val="456"/>
              </a:spcBef>
            </a:pPr>
            <a:r>
              <a:rPr lang="en-US" sz="2200" dirty="0" err="1">
                <a:latin typeface="Arial"/>
                <a:cs typeface="Arial"/>
              </a:rPr>
              <a:t>Độ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phân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giải</a:t>
            </a:r>
            <a:r>
              <a:rPr lang="en-US" sz="2200" dirty="0">
                <a:latin typeface="Arial"/>
                <a:cs typeface="Arial"/>
              </a:rPr>
              <a:t>: </a:t>
            </a:r>
            <a:r>
              <a:rPr lang="en-US" sz="2200" i="1" dirty="0">
                <a:latin typeface="Arial"/>
                <a:cs typeface="Arial"/>
              </a:rPr>
              <a:t>3.85 </a:t>
            </a:r>
            <a:r>
              <a:rPr lang="en-US" sz="2200" i="1" dirty="0" err="1">
                <a:latin typeface="Arial"/>
                <a:cs typeface="Arial"/>
              </a:rPr>
              <a:t>dòng</a:t>
            </a:r>
            <a:r>
              <a:rPr lang="en-US" sz="2200" i="1" dirty="0">
                <a:latin typeface="Arial"/>
                <a:cs typeface="Arial"/>
              </a:rPr>
              <a:t>/mm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i="1" dirty="0">
                <a:latin typeface="Arial"/>
                <a:cs typeface="Arial"/>
              </a:rPr>
              <a:t>1728 pixel/</a:t>
            </a:r>
            <a:r>
              <a:rPr lang="en-US" sz="2200" i="1" dirty="0" err="1">
                <a:latin typeface="Arial"/>
                <a:cs typeface="Arial"/>
              </a:rPr>
              <a:t>dòng</a:t>
            </a:r>
            <a:r>
              <a:rPr lang="en-US" sz="2200" dirty="0">
                <a:latin typeface="Arial"/>
                <a:cs typeface="Arial"/>
              </a:rPr>
              <a:t> </a:t>
            </a:r>
          </a:p>
          <a:p>
            <a:pPr marL="339725" indent="-339725" eaLnBrk="1" hangingPunct="1">
              <a:lnSpc>
                <a:spcPct val="150000"/>
              </a:lnSpc>
              <a:spcBef>
                <a:spcPts val="456"/>
              </a:spcBef>
            </a:pPr>
            <a:r>
              <a:rPr lang="en-US" sz="2200" dirty="0" err="1">
                <a:latin typeface="Arial"/>
                <a:cs typeface="Arial"/>
              </a:rPr>
              <a:t>Mỗi</a:t>
            </a:r>
            <a:r>
              <a:rPr lang="en-US" sz="2200" dirty="0">
                <a:latin typeface="Arial"/>
                <a:cs typeface="Arial"/>
              </a:rPr>
              <a:t> pixel </a:t>
            </a:r>
            <a:r>
              <a:rPr lang="en-US" sz="2200" dirty="0" err="1">
                <a:latin typeface="Arial"/>
                <a:cs typeface="Arial"/>
              </a:rPr>
              <a:t>được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lượng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tử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hóa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nhị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phân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cho</a:t>
            </a:r>
            <a:r>
              <a:rPr lang="en-US" sz="2200" dirty="0">
                <a:latin typeface="Arial"/>
                <a:cs typeface="Arial"/>
              </a:rPr>
              <a:t> 2 </a:t>
            </a:r>
            <a:r>
              <a:rPr lang="en-US" sz="2200" dirty="0" err="1">
                <a:latin typeface="Arial"/>
                <a:cs typeface="Arial"/>
              </a:rPr>
              <a:t>màu</a:t>
            </a:r>
            <a:endParaRPr lang="en-US" sz="2200" dirty="0">
              <a:latin typeface="Arial"/>
              <a:cs typeface="Arial"/>
            </a:endParaRPr>
          </a:p>
          <a:p>
            <a:pPr marL="339725" indent="-339725" eaLnBrk="1" hangingPunct="1">
              <a:lnSpc>
                <a:spcPct val="150000"/>
              </a:lnSpc>
              <a:spcBef>
                <a:spcPts val="456"/>
              </a:spcBef>
            </a:pPr>
            <a:r>
              <a:rPr lang="en-US" sz="2200" dirty="0" err="1">
                <a:latin typeface="Arial"/>
                <a:cs typeface="Arial"/>
              </a:rPr>
              <a:t>Một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trang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giấy</a:t>
            </a:r>
            <a:r>
              <a:rPr lang="en-US" sz="2200" dirty="0">
                <a:latin typeface="Arial"/>
                <a:cs typeface="Arial"/>
              </a:rPr>
              <a:t> A4 </a:t>
            </a:r>
            <a:r>
              <a:rPr lang="en-US" sz="2200" dirty="0" err="1">
                <a:latin typeface="Arial"/>
                <a:cs typeface="Arial"/>
              </a:rPr>
              <a:t>tạo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ra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khoảng</a:t>
            </a:r>
            <a:r>
              <a:rPr lang="en-US" sz="2200" dirty="0">
                <a:latin typeface="Arial"/>
                <a:cs typeface="Arial"/>
              </a:rPr>
              <a:t> 2 </a:t>
            </a:r>
            <a:r>
              <a:rPr lang="en-US" sz="2200" dirty="0" err="1">
                <a:latin typeface="Arial"/>
                <a:cs typeface="Arial"/>
              </a:rPr>
              <a:t>triệu</a:t>
            </a:r>
            <a:r>
              <a:rPr lang="en-US" sz="2200" dirty="0">
                <a:latin typeface="Arial"/>
                <a:cs typeface="Arial"/>
              </a:rPr>
              <a:t> bit</a:t>
            </a:r>
          </a:p>
          <a:p>
            <a:pPr marL="339725" indent="-339725" eaLnBrk="1" hangingPunct="1">
              <a:lnSpc>
                <a:spcPct val="150000"/>
              </a:lnSpc>
              <a:spcBef>
                <a:spcPts val="456"/>
              </a:spcBef>
            </a:pPr>
            <a:r>
              <a:rPr lang="en-US" sz="2200" dirty="0">
                <a:latin typeface="Arial"/>
                <a:cs typeface="Arial"/>
              </a:rPr>
              <a:t>Fax </a:t>
            </a:r>
            <a:r>
              <a:rPr lang="en-US" sz="2200" dirty="0" err="1">
                <a:latin typeface="Arial"/>
                <a:cs typeface="Arial"/>
              </a:rPr>
              <a:t>nhóm</a:t>
            </a:r>
            <a:r>
              <a:rPr lang="en-US" sz="2200" dirty="0">
                <a:latin typeface="Arial"/>
                <a:cs typeface="Arial"/>
              </a:rPr>
              <a:t> 3 (ITU): </a:t>
            </a:r>
            <a:r>
              <a:rPr lang="en-US" sz="2200" dirty="0" err="1">
                <a:latin typeface="Arial"/>
                <a:cs typeface="Arial"/>
              </a:rPr>
              <a:t>tỷ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lệ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nén</a:t>
            </a:r>
            <a:r>
              <a:rPr lang="en-US" sz="2200" dirty="0">
                <a:latin typeface="Arial"/>
                <a:cs typeface="Arial"/>
              </a:rPr>
              <a:t> 10:1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Ứng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dụng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hóa</a:t>
            </a:r>
            <a:r>
              <a:rPr lang="en-US" sz="3200" dirty="0">
                <a:latin typeface="Arial"/>
                <a:cs typeface="Arial"/>
              </a:rPr>
              <a:t> fax </a:t>
            </a:r>
            <a:r>
              <a:rPr lang="vi-VN" sz="3200" dirty="0">
                <a:latin typeface="Arial"/>
                <a:cs typeface="Arial"/>
              </a:rPr>
              <a:t>(tt)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92195" name="Rectangle 3"/>
          <p:cNvSpPr>
            <a:spLocks noGrp="1" noRot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39725" indent="-339725" eaLnBrk="1" hangingPunct="1">
              <a:lnSpc>
                <a:spcPct val="120000"/>
              </a:lnSpc>
              <a:spcBef>
                <a:spcPct val="40000"/>
              </a:spcBef>
            </a:pPr>
            <a:r>
              <a:rPr lang="en-US" sz="2200" dirty="0" err="1">
                <a:latin typeface="Arial"/>
                <a:cs typeface="Arial"/>
              </a:rPr>
              <a:t>Phân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tích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tổng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quát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trang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tài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quét</a:t>
            </a:r>
            <a:endParaRPr lang="en-US" sz="2200" dirty="0">
              <a:latin typeface="Arial"/>
              <a:cs typeface="Arial"/>
            </a:endParaRPr>
          </a:p>
          <a:p>
            <a:pPr marL="339725" indent="-339725" eaLnBrk="1" hangingPunct="1">
              <a:lnSpc>
                <a:spcPct val="120000"/>
              </a:lnSpc>
              <a:spcBef>
                <a:spcPct val="40000"/>
              </a:spcBef>
            </a:pP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pixel </a:t>
            </a:r>
            <a:r>
              <a:rPr lang="en-US" sz="2200" dirty="0" err="1">
                <a:latin typeface="Arial"/>
                <a:cs typeface="Arial"/>
              </a:rPr>
              <a:t>trắng</a:t>
            </a:r>
            <a:r>
              <a:rPr lang="en-US" sz="2200" dirty="0">
                <a:latin typeface="Arial"/>
                <a:cs typeface="Arial"/>
              </a:rPr>
              <a:t>/</a:t>
            </a:r>
            <a:r>
              <a:rPr lang="en-US" sz="2200" dirty="0" err="1">
                <a:latin typeface="Arial"/>
                <a:cs typeface="Arial"/>
              </a:rPr>
              <a:t>đen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liên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tục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tạo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thành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các</a:t>
            </a:r>
            <a:r>
              <a:rPr lang="en-US" sz="2200" dirty="0">
                <a:latin typeface="Arial"/>
                <a:cs typeface="Arial"/>
              </a:rPr>
              <a:t> run-length </a:t>
            </a:r>
            <a:r>
              <a:rPr lang="en-US" sz="2200" dirty="0" err="1">
                <a:latin typeface="Arial"/>
                <a:cs typeface="Arial"/>
              </a:rPr>
              <a:t>trắng</a:t>
            </a:r>
            <a:r>
              <a:rPr lang="en-US" sz="2200" dirty="0">
                <a:latin typeface="Arial"/>
                <a:cs typeface="Arial"/>
              </a:rPr>
              <a:t>/</a:t>
            </a:r>
            <a:r>
              <a:rPr lang="en-US" sz="2200" dirty="0" err="1">
                <a:latin typeface="Arial"/>
                <a:cs typeface="Arial"/>
              </a:rPr>
              <a:t>đen</a:t>
            </a:r>
            <a:endParaRPr lang="en-US" sz="2200" dirty="0">
              <a:latin typeface="Arial"/>
              <a:cs typeface="Arial"/>
            </a:endParaRPr>
          </a:p>
          <a:p>
            <a:pPr marL="339725" indent="-339725" eaLnBrk="1" hangingPunct="1">
              <a:lnSpc>
                <a:spcPct val="120000"/>
              </a:lnSpc>
              <a:spcBef>
                <a:spcPct val="40000"/>
              </a:spcBef>
            </a:pPr>
            <a:r>
              <a:rPr lang="en-US" sz="2200" dirty="0" err="1">
                <a:latin typeface="Arial"/>
                <a:cs typeface="Arial"/>
              </a:rPr>
              <a:t>Độ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dài</a:t>
            </a:r>
            <a:r>
              <a:rPr lang="en-US" sz="2200" dirty="0">
                <a:latin typeface="Arial"/>
                <a:cs typeface="Arial"/>
              </a:rPr>
              <a:t> run-length: </a:t>
            </a:r>
            <a:r>
              <a:rPr lang="en-US" sz="2200" dirty="0" err="1">
                <a:latin typeface="Arial"/>
                <a:cs typeface="Arial"/>
              </a:rPr>
              <a:t>số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lượng</a:t>
            </a:r>
            <a:r>
              <a:rPr lang="en-US" sz="2200" dirty="0">
                <a:latin typeface="Arial"/>
                <a:cs typeface="Arial"/>
              </a:rPr>
              <a:t> pixel </a:t>
            </a:r>
            <a:r>
              <a:rPr lang="en-US" sz="2200" dirty="0" err="1">
                <a:latin typeface="Arial"/>
                <a:cs typeface="Arial"/>
              </a:rPr>
              <a:t>chứa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trong</a:t>
            </a:r>
            <a:r>
              <a:rPr lang="en-US" sz="2200" dirty="0">
                <a:latin typeface="Arial"/>
                <a:cs typeface="Arial"/>
              </a:rPr>
              <a:t> run-length</a:t>
            </a:r>
          </a:p>
          <a:p>
            <a:pPr eaLnBrk="1" hangingPunct="1">
              <a:lnSpc>
                <a:spcPct val="120000"/>
              </a:lnSpc>
              <a:spcBef>
                <a:spcPct val="40000"/>
              </a:spcBef>
              <a:buFontTx/>
              <a:buChar char="-"/>
            </a:pPr>
            <a:r>
              <a:rPr lang="en-US" sz="2200" dirty="0">
                <a:latin typeface="Arial"/>
                <a:cs typeface="Arial"/>
              </a:rPr>
              <a:t>Run-length hay </a:t>
            </a:r>
            <a:r>
              <a:rPr lang="en-US" sz="2200" dirty="0" err="1">
                <a:latin typeface="Arial"/>
                <a:cs typeface="Arial"/>
              </a:rPr>
              <a:t>xuất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>
                <a:latin typeface="Arial"/>
                <a:cs typeface="Arial"/>
                <a:sym typeface="Wingdings" pitchFamily="2" charset="2"/>
              </a:rPr>
              <a:t> </a:t>
            </a:r>
            <a:r>
              <a:rPr lang="en-US" sz="2200" dirty="0" err="1">
                <a:latin typeface="Arial"/>
                <a:cs typeface="Arial"/>
              </a:rPr>
              <a:t>từ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ngắn</a:t>
            </a:r>
            <a:endParaRPr lang="en-US" sz="2200" dirty="0">
              <a:latin typeface="Arial"/>
              <a:cs typeface="Arial"/>
            </a:endParaRPr>
          </a:p>
          <a:p>
            <a:pPr eaLnBrk="1" hangingPunct="1">
              <a:lnSpc>
                <a:spcPct val="120000"/>
              </a:lnSpc>
              <a:spcBef>
                <a:spcPct val="40000"/>
              </a:spcBef>
              <a:buFontTx/>
              <a:buChar char="-"/>
            </a:pPr>
            <a:r>
              <a:rPr lang="en-US" sz="2200" dirty="0">
                <a:latin typeface="Arial"/>
                <a:cs typeface="Arial"/>
              </a:rPr>
              <a:t>Run-length </a:t>
            </a:r>
            <a:r>
              <a:rPr lang="en-US" sz="2200" dirty="0" err="1">
                <a:latin typeface="Arial"/>
                <a:cs typeface="Arial"/>
              </a:rPr>
              <a:t>ít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xuất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>
                <a:latin typeface="Arial"/>
                <a:cs typeface="Arial"/>
                <a:sym typeface="Wingdings" pitchFamily="2" charset="2"/>
              </a:rPr>
              <a:t> </a:t>
            </a:r>
            <a:r>
              <a:rPr lang="en-US" sz="2200" dirty="0" err="1">
                <a:latin typeface="Arial"/>
                <a:cs typeface="Arial"/>
              </a:rPr>
              <a:t>từ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dài</a:t>
            </a:r>
            <a:endParaRPr lang="en-US" sz="2200" dirty="0">
              <a:latin typeface="Arial"/>
              <a:cs typeface="Arial"/>
            </a:endParaRPr>
          </a:p>
          <a:p>
            <a:pPr marL="339725" indent="-339725" eaLnBrk="1" hangingPunct="1">
              <a:lnSpc>
                <a:spcPct val="120000"/>
              </a:lnSpc>
              <a:spcBef>
                <a:spcPct val="40000"/>
              </a:spcBef>
            </a:pPr>
            <a:r>
              <a:rPr lang="en-US" sz="2200" dirty="0" err="1">
                <a:latin typeface="Arial"/>
                <a:cs typeface="Arial"/>
              </a:rPr>
              <a:t>Bảng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fax:</a:t>
            </a:r>
          </a:p>
          <a:p>
            <a:pPr marL="659765" lvl="1" indent="-339725">
              <a:lnSpc>
                <a:spcPct val="120000"/>
              </a:lnSpc>
              <a:spcBef>
                <a:spcPct val="40000"/>
              </a:spcBef>
            </a:pPr>
            <a:r>
              <a:rPr lang="en-US" sz="2200" dirty="0" err="1">
                <a:latin typeface="Arial"/>
                <a:cs typeface="Arial"/>
              </a:rPr>
              <a:t>Bảng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cuối</a:t>
            </a:r>
            <a:r>
              <a:rPr lang="en-US" sz="2200" dirty="0">
                <a:latin typeface="Arial"/>
                <a:cs typeface="Arial"/>
              </a:rPr>
              <a:t>: run-length 0 - 63 pixel, </a:t>
            </a:r>
            <a:r>
              <a:rPr lang="en-US" sz="2200" dirty="0" err="1">
                <a:latin typeface="Arial"/>
                <a:cs typeface="Arial"/>
              </a:rPr>
              <a:t>bước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nhảy</a:t>
            </a:r>
            <a:r>
              <a:rPr lang="en-US" sz="2200" dirty="0">
                <a:latin typeface="Arial"/>
                <a:cs typeface="Arial"/>
              </a:rPr>
              <a:t> 1 pixel</a:t>
            </a:r>
          </a:p>
          <a:p>
            <a:pPr marL="659765" lvl="1" indent="-339725">
              <a:lnSpc>
                <a:spcPct val="120000"/>
              </a:lnSpc>
              <a:spcBef>
                <a:spcPct val="40000"/>
              </a:spcBef>
            </a:pPr>
            <a:r>
              <a:rPr lang="en-US" sz="2200" dirty="0" err="1">
                <a:latin typeface="Arial"/>
                <a:cs typeface="Arial"/>
              </a:rPr>
              <a:t>Bảng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make-up: run-length 64 - 2560 pixel, </a:t>
            </a:r>
            <a:r>
              <a:rPr lang="en-US" sz="2200" dirty="0" err="1">
                <a:latin typeface="Arial"/>
                <a:cs typeface="Arial"/>
              </a:rPr>
              <a:t>bước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nhảy</a:t>
            </a:r>
            <a:r>
              <a:rPr lang="en-US" sz="2200" dirty="0">
                <a:latin typeface="Arial"/>
                <a:cs typeface="Arial"/>
              </a:rPr>
              <a:t> 64 pixel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92075"/>
            <a:ext cx="9143999" cy="746125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sz="3200" dirty="0" err="1">
                <a:latin typeface="Arial"/>
                <a:cs typeface="Arial"/>
              </a:rPr>
              <a:t>Bảng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fax</a:t>
            </a:r>
            <a:endParaRPr lang="vi-VN" sz="3200" dirty="0">
              <a:latin typeface="Arial"/>
              <a:cs typeface="Arial"/>
            </a:endParaRPr>
          </a:p>
        </p:txBody>
      </p:sp>
      <p:graphicFrame>
        <p:nvGraphicFramePr>
          <p:cNvPr id="393608" name="Group 392"/>
          <p:cNvGraphicFramePr>
            <a:graphicFrameLocks noGrp="1"/>
          </p:cNvGraphicFramePr>
          <p:nvPr>
            <p:ph type="tbl" idx="1"/>
          </p:nvPr>
        </p:nvGraphicFramePr>
        <p:xfrm>
          <a:off x="228600" y="3581400"/>
          <a:ext cx="8763000" cy="2667000"/>
        </p:xfrm>
        <a:graphic>
          <a:graphicData uri="http://schemas.openxmlformats.org/drawingml/2006/table">
            <a:tbl>
              <a:tblPr/>
              <a:tblGrid>
                <a:gridCol w="219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Run length </a:t>
                      </a: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trắng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Từ mã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Run length đen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Từ mã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64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11011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64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0000001111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128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10010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128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000011001000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192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010111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192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000011001001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..................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...................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..................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...................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2560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000000011111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2560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000000011111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EOL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00000000001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EOL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00000000001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4013" name="Rectangle 6"/>
          <p:cNvSpPr>
            <a:spLocks noChangeArrowheads="1"/>
          </p:cNvSpPr>
          <p:nvPr/>
        </p:nvSpPr>
        <p:spPr bwMode="auto">
          <a:xfrm>
            <a:off x="0" y="2330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tabLst>
                <a:tab pos="228600" algn="l"/>
              </a:tabLst>
            </a:pPr>
            <a:endParaRPr lang="vi-VN"/>
          </a:p>
        </p:txBody>
      </p:sp>
      <p:graphicFrame>
        <p:nvGraphicFramePr>
          <p:cNvPr id="393428" name="Group 212"/>
          <p:cNvGraphicFramePr>
            <a:graphicFrameLocks noGrp="1"/>
          </p:cNvGraphicFramePr>
          <p:nvPr/>
        </p:nvGraphicFramePr>
        <p:xfrm>
          <a:off x="228600" y="1219200"/>
          <a:ext cx="8763000" cy="2286000"/>
        </p:xfrm>
        <a:graphic>
          <a:graphicData uri="http://schemas.openxmlformats.org/drawingml/2006/table">
            <a:tbl>
              <a:tblPr/>
              <a:tblGrid>
                <a:gridCol w="219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Run length </a:t>
                      </a: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trắng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Từ mã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Run length đen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Từ mã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00110101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0000110111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000111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010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0111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11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1000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.................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................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...............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..................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62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00110011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62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000001100110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63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00110100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63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VNtimes new roman" charset="0"/>
                          <a:cs typeface="Times New Roman" pitchFamily="18" charset="0"/>
                        </a:rPr>
                        <a:t>000001100111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4061" name="Text Box 394"/>
          <p:cNvSpPr txBox="1">
            <a:spLocks noChangeArrowheads="1"/>
          </p:cNvSpPr>
          <p:nvPr/>
        </p:nvSpPr>
        <p:spPr bwMode="auto">
          <a:xfrm>
            <a:off x="152400" y="6248400"/>
            <a:ext cx="883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Ví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dụ</a:t>
            </a: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200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run-length </a:t>
            </a:r>
            <a:r>
              <a:rPr lang="en-US" sz="2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trắng</a:t>
            </a:r>
            <a:r>
              <a:rPr lang="en-US" sz="200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131 pixel</a:t>
            </a:r>
            <a:r>
              <a:rPr lang="en-US" sz="200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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10010 + 1000</a:t>
            </a:r>
            <a:endParaRPr lang="vi-VN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169807-360F-4256-9E09-E2D7FD787D97}" type="slidenum">
              <a:rPr lang="vi-VN" smtClean="0"/>
              <a:pPr>
                <a:defRPr/>
              </a:pPr>
              <a:t>47</a:t>
            </a:fld>
            <a:endParaRPr lang="vi-VN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0" y="914400"/>
            <a:ext cx="533400" cy="244476"/>
          </a:xfrm>
          <a:prstGeom prst="rect">
            <a:avLst/>
          </a:prstGeom>
        </p:spPr>
        <p:txBody>
          <a:bodyPr vert="horz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D95983-6AA3-4F6B-98EA-7953A4D4C3D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err="1">
                <a:latin typeface="Arial"/>
                <a:cs typeface="Arial"/>
              </a:rPr>
              <a:t>Ví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dụ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hóa</a:t>
            </a:r>
            <a:r>
              <a:rPr lang="en-US" sz="3200" dirty="0">
                <a:latin typeface="Arial"/>
                <a:cs typeface="Arial"/>
              </a:rPr>
              <a:t> fax</a:t>
            </a:r>
            <a:endParaRPr lang="vi-VN" sz="3200" dirty="0">
              <a:latin typeface="Arial"/>
              <a:cs typeface="Arial"/>
            </a:endParaRPr>
          </a:p>
        </p:txBody>
      </p:sp>
      <p:sp>
        <p:nvSpPr>
          <p:cNvPr id="395423" name="Text Box 159"/>
          <p:cNvSpPr txBox="1">
            <a:spLocks noChangeArrowheads="1"/>
          </p:cNvSpPr>
          <p:nvPr/>
        </p:nvSpPr>
        <p:spPr bwMode="auto">
          <a:xfrm>
            <a:off x="0" y="4114800"/>
            <a:ext cx="9144000" cy="2590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vi-VN" altLang="ja-JP" sz="2400" b="1" dirty="0">
                <a:solidFill>
                  <a:srgbClr val="000066"/>
                </a:solidFill>
                <a:latin typeface="Times New Roman" pitchFamily="18" charset="0"/>
                <a:ea typeface="MS Mincho" pitchFamily="49" charset="-128"/>
              </a:rPr>
              <a:t>34bit</a:t>
            </a:r>
            <a:r>
              <a:rPr lang="vi-VN" altLang="ja-JP" sz="1200" b="1" dirty="0">
                <a:solidFill>
                  <a:srgbClr val="000066"/>
                </a:solidFill>
                <a:latin typeface="Times New Roman" pitchFamily="18" charset="0"/>
                <a:ea typeface="MS Mincho" pitchFamily="49" charset="-128"/>
              </a:rPr>
              <a:t>   </a:t>
            </a:r>
            <a:r>
              <a:rPr lang="vi-VN" altLang="ja-JP" sz="2300" dirty="0">
                <a:latin typeface="Times New Roman" pitchFamily="18" charset="0"/>
                <a:ea typeface="MS Mincho" pitchFamily="49" charset="-128"/>
              </a:rPr>
              <a:t>1 1 1 1 1 1 </a:t>
            </a:r>
            <a:r>
              <a:rPr lang="vi-VN" altLang="ja-JP" sz="2300" dirty="0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</a:rPr>
              <a:t>0 0</a:t>
            </a:r>
            <a:r>
              <a:rPr lang="vi-VN" altLang="ja-JP" sz="2300" dirty="0">
                <a:latin typeface="Times New Roman" pitchFamily="18" charset="0"/>
                <a:ea typeface="MS Mincho" pitchFamily="49" charset="-128"/>
              </a:rPr>
              <a:t> 1 1 1 1 1 1 1 1 1 </a:t>
            </a:r>
            <a:r>
              <a:rPr lang="vi-VN" altLang="ja-JP" sz="2300" dirty="0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</a:rPr>
              <a:t>0 0</a:t>
            </a:r>
            <a:r>
              <a:rPr lang="vi-VN" altLang="ja-JP" sz="2300" dirty="0">
                <a:latin typeface="Times New Roman" pitchFamily="18" charset="0"/>
                <a:ea typeface="MS Mincho" pitchFamily="49" charset="-128"/>
              </a:rPr>
              <a:t> 1 1 1 1 1 </a:t>
            </a:r>
            <a:r>
              <a:rPr lang="vi-VN" altLang="ja-JP" sz="2300" dirty="0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</a:rPr>
              <a:t>0 0 0 0 0 0 0 0</a:t>
            </a:r>
            <a:r>
              <a:rPr lang="vi-VN" altLang="ja-JP" sz="2300" dirty="0">
                <a:latin typeface="Times New Roman" pitchFamily="18" charset="0"/>
                <a:ea typeface="MS Mincho" pitchFamily="49" charset="-128"/>
              </a:rPr>
              <a:t> 1 1</a:t>
            </a:r>
          </a:p>
          <a:p>
            <a:endParaRPr lang="vi-VN" altLang="ja-JP" sz="2300" dirty="0">
              <a:latin typeface="Times New Roman" pitchFamily="18" charset="0"/>
              <a:ea typeface="MS Mincho" pitchFamily="49" charset="-128"/>
            </a:endParaRPr>
          </a:p>
          <a:p>
            <a:r>
              <a:rPr lang="vi-VN" altLang="ja-JP" sz="2300" dirty="0">
                <a:latin typeface="Times New Roman" pitchFamily="18" charset="0"/>
                <a:ea typeface="MS Mincho" pitchFamily="49" charset="-128"/>
              </a:rPr>
              <a:t>          </a:t>
            </a:r>
            <a:r>
              <a:rPr lang="vi-VN" altLang="ja-JP" sz="2300" b="1" dirty="0">
                <a:solidFill>
                  <a:srgbClr val="000066"/>
                </a:solidFill>
                <a:latin typeface="Times New Roman" pitchFamily="18" charset="0"/>
                <a:ea typeface="MS Mincho" pitchFamily="49" charset="-128"/>
              </a:rPr>
              <a:t>|    6W      | 2B |           9W        | 2B |    5W    |          8B        |2W</a:t>
            </a:r>
            <a:r>
              <a:rPr lang="vi-VN" altLang="ja-JP" sz="2300" dirty="0">
                <a:latin typeface="Times New Roman" pitchFamily="18" charset="0"/>
                <a:ea typeface="MS Mincho" pitchFamily="49" charset="-128"/>
              </a:rPr>
              <a:t>           </a:t>
            </a:r>
          </a:p>
          <a:p>
            <a:endParaRPr lang="vi-VN" altLang="ja-JP" sz="2300" dirty="0">
              <a:latin typeface="Times New Roman" pitchFamily="18" charset="0"/>
              <a:ea typeface="MS Mincho" pitchFamily="49" charset="-128"/>
            </a:endParaRPr>
          </a:p>
          <a:p>
            <a:r>
              <a:rPr lang="vi-VN" altLang="ja-JP" sz="2300" dirty="0">
                <a:latin typeface="Times New Roman" pitchFamily="18" charset="0"/>
                <a:ea typeface="MS Mincho" pitchFamily="49" charset="-128"/>
              </a:rPr>
              <a:t>                </a:t>
            </a:r>
            <a:r>
              <a:rPr lang="vi-VN" altLang="ja-JP" sz="2300" b="1" dirty="0">
                <a:latin typeface="Times New Roman" pitchFamily="18" charset="0"/>
                <a:ea typeface="MS Mincho" pitchFamily="49" charset="-128"/>
              </a:rPr>
              <a:t>1110                   10100                  1100                              0111 </a:t>
            </a:r>
          </a:p>
          <a:p>
            <a:r>
              <a:rPr lang="vi-VN" altLang="ja-JP" sz="2300" b="1" dirty="0">
                <a:solidFill>
                  <a:srgbClr val="000066"/>
                </a:solidFill>
                <a:latin typeface="Times New Roman" pitchFamily="18" charset="0"/>
                <a:ea typeface="MS Mincho" pitchFamily="49" charset="-128"/>
              </a:rPr>
              <a:t>27 bit</a:t>
            </a:r>
          </a:p>
          <a:p>
            <a:r>
              <a:rPr lang="vi-VN" altLang="ja-JP" sz="2300" b="1" dirty="0">
                <a:latin typeface="Times New Roman" pitchFamily="18" charset="0"/>
                <a:ea typeface="MS Mincho" pitchFamily="49" charset="-128"/>
              </a:rPr>
              <a:t>                            </a:t>
            </a:r>
            <a:r>
              <a:rPr lang="vi-VN" altLang="ja-JP" sz="2300" b="1" dirty="0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</a:rPr>
              <a:t>11                             11                        000101</a:t>
            </a:r>
            <a:r>
              <a:rPr lang="vi-VN" altLang="ja-JP" sz="2300" b="1" dirty="0">
                <a:latin typeface="Times New Roman" pitchFamily="18" charset="0"/>
                <a:ea typeface="MS Mincho" pitchFamily="49" charset="-128"/>
              </a:rPr>
              <a:t>                                         </a:t>
            </a:r>
            <a:endParaRPr lang="vi-VN" sz="2300" b="1" dirty="0">
              <a:ea typeface="MS Mincho" pitchFamily="49" charset="-128"/>
            </a:endParaRPr>
          </a:p>
        </p:txBody>
      </p:sp>
      <p:grpSp>
        <p:nvGrpSpPr>
          <p:cNvPr id="2" name="Group 162"/>
          <p:cNvGrpSpPr>
            <a:grpSpLocks/>
          </p:cNvGrpSpPr>
          <p:nvPr/>
        </p:nvGrpSpPr>
        <p:grpSpPr bwMode="auto">
          <a:xfrm>
            <a:off x="381000" y="1219200"/>
            <a:ext cx="8305800" cy="2514600"/>
            <a:chOff x="667" y="1104"/>
            <a:chExt cx="3546" cy="1041"/>
          </a:xfrm>
        </p:grpSpPr>
        <p:sp>
          <p:nvSpPr>
            <p:cNvPr id="85013" name="Rectangle 5"/>
            <p:cNvSpPr>
              <a:spLocks noChangeArrowheads="1"/>
            </p:cNvSpPr>
            <p:nvPr/>
          </p:nvSpPr>
          <p:spPr bwMode="auto">
            <a:xfrm>
              <a:off x="1413" y="1189"/>
              <a:ext cx="94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14" name="Rectangle 6"/>
            <p:cNvSpPr>
              <a:spLocks noChangeArrowheads="1"/>
            </p:cNvSpPr>
            <p:nvPr/>
          </p:nvSpPr>
          <p:spPr bwMode="auto">
            <a:xfrm>
              <a:off x="1507" y="1891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15" name="Rectangle 7"/>
            <p:cNvSpPr>
              <a:spLocks noChangeArrowheads="1"/>
            </p:cNvSpPr>
            <p:nvPr/>
          </p:nvSpPr>
          <p:spPr bwMode="auto">
            <a:xfrm>
              <a:off x="1600" y="2061"/>
              <a:ext cx="93" cy="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16" name="Rectangle 8"/>
            <p:cNvSpPr>
              <a:spLocks noChangeArrowheads="1"/>
            </p:cNvSpPr>
            <p:nvPr/>
          </p:nvSpPr>
          <p:spPr bwMode="auto">
            <a:xfrm>
              <a:off x="1693" y="2061"/>
              <a:ext cx="94" cy="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17" name="Rectangle 9"/>
            <p:cNvSpPr>
              <a:spLocks noChangeArrowheads="1"/>
            </p:cNvSpPr>
            <p:nvPr/>
          </p:nvSpPr>
          <p:spPr bwMode="auto">
            <a:xfrm>
              <a:off x="1507" y="1189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18" name="Rectangle 10"/>
            <p:cNvSpPr>
              <a:spLocks noChangeArrowheads="1"/>
            </p:cNvSpPr>
            <p:nvPr/>
          </p:nvSpPr>
          <p:spPr bwMode="auto">
            <a:xfrm>
              <a:off x="1413" y="1273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19" name="Rectangle 11"/>
            <p:cNvSpPr>
              <a:spLocks noChangeArrowheads="1"/>
            </p:cNvSpPr>
            <p:nvPr/>
          </p:nvSpPr>
          <p:spPr bwMode="auto">
            <a:xfrm>
              <a:off x="1507" y="1273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20" name="Rectangle 12"/>
            <p:cNvSpPr>
              <a:spLocks noChangeArrowheads="1"/>
            </p:cNvSpPr>
            <p:nvPr/>
          </p:nvSpPr>
          <p:spPr bwMode="auto">
            <a:xfrm>
              <a:off x="1413" y="1358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21" name="Rectangle 13"/>
            <p:cNvSpPr>
              <a:spLocks noChangeArrowheads="1"/>
            </p:cNvSpPr>
            <p:nvPr/>
          </p:nvSpPr>
          <p:spPr bwMode="auto">
            <a:xfrm>
              <a:off x="1507" y="1358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22" name="Rectangle 14"/>
            <p:cNvSpPr>
              <a:spLocks noChangeArrowheads="1"/>
            </p:cNvSpPr>
            <p:nvPr/>
          </p:nvSpPr>
          <p:spPr bwMode="auto">
            <a:xfrm>
              <a:off x="1413" y="1443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23" name="Rectangle 15"/>
            <p:cNvSpPr>
              <a:spLocks noChangeArrowheads="1"/>
            </p:cNvSpPr>
            <p:nvPr/>
          </p:nvSpPr>
          <p:spPr bwMode="auto">
            <a:xfrm>
              <a:off x="1507" y="1528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24" name="Rectangle 16"/>
            <p:cNvSpPr>
              <a:spLocks noChangeArrowheads="1"/>
            </p:cNvSpPr>
            <p:nvPr/>
          </p:nvSpPr>
          <p:spPr bwMode="auto">
            <a:xfrm>
              <a:off x="1413" y="1528"/>
              <a:ext cx="94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25" name="Rectangle 17"/>
            <p:cNvSpPr>
              <a:spLocks noChangeArrowheads="1"/>
            </p:cNvSpPr>
            <p:nvPr/>
          </p:nvSpPr>
          <p:spPr bwMode="auto">
            <a:xfrm>
              <a:off x="1413" y="1612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26" name="Rectangle 18"/>
            <p:cNvSpPr>
              <a:spLocks noChangeArrowheads="1"/>
            </p:cNvSpPr>
            <p:nvPr/>
          </p:nvSpPr>
          <p:spPr bwMode="auto">
            <a:xfrm>
              <a:off x="1507" y="1612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27" name="Rectangle 19"/>
            <p:cNvSpPr>
              <a:spLocks noChangeArrowheads="1"/>
            </p:cNvSpPr>
            <p:nvPr/>
          </p:nvSpPr>
          <p:spPr bwMode="auto">
            <a:xfrm>
              <a:off x="1413" y="1697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28" name="Rectangle 20"/>
            <p:cNvSpPr>
              <a:spLocks noChangeArrowheads="1"/>
            </p:cNvSpPr>
            <p:nvPr/>
          </p:nvSpPr>
          <p:spPr bwMode="auto">
            <a:xfrm>
              <a:off x="1507" y="1697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29" name="Rectangle 21"/>
            <p:cNvSpPr>
              <a:spLocks noChangeArrowheads="1"/>
            </p:cNvSpPr>
            <p:nvPr/>
          </p:nvSpPr>
          <p:spPr bwMode="auto">
            <a:xfrm>
              <a:off x="1507" y="1443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30" name="Rectangle 22"/>
            <p:cNvSpPr>
              <a:spLocks noChangeArrowheads="1"/>
            </p:cNvSpPr>
            <p:nvPr/>
          </p:nvSpPr>
          <p:spPr bwMode="auto">
            <a:xfrm>
              <a:off x="1507" y="1782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31" name="Rectangle 23"/>
            <p:cNvSpPr>
              <a:spLocks noChangeArrowheads="1"/>
            </p:cNvSpPr>
            <p:nvPr/>
          </p:nvSpPr>
          <p:spPr bwMode="auto">
            <a:xfrm>
              <a:off x="1413" y="1782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32" name="Rectangle 24"/>
            <p:cNvSpPr>
              <a:spLocks noChangeArrowheads="1"/>
            </p:cNvSpPr>
            <p:nvPr/>
          </p:nvSpPr>
          <p:spPr bwMode="auto">
            <a:xfrm>
              <a:off x="1507" y="1867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33" name="Rectangle 25"/>
            <p:cNvSpPr>
              <a:spLocks noChangeArrowheads="1"/>
            </p:cNvSpPr>
            <p:nvPr/>
          </p:nvSpPr>
          <p:spPr bwMode="auto">
            <a:xfrm>
              <a:off x="1413" y="1867"/>
              <a:ext cx="94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34" name="Rectangle 26"/>
            <p:cNvSpPr>
              <a:spLocks noChangeArrowheads="1"/>
            </p:cNvSpPr>
            <p:nvPr/>
          </p:nvSpPr>
          <p:spPr bwMode="auto">
            <a:xfrm>
              <a:off x="1413" y="1976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35" name="Rectangle 27"/>
            <p:cNvSpPr>
              <a:spLocks noChangeArrowheads="1"/>
            </p:cNvSpPr>
            <p:nvPr/>
          </p:nvSpPr>
          <p:spPr bwMode="auto">
            <a:xfrm>
              <a:off x="1507" y="1976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36" name="Rectangle 28"/>
            <p:cNvSpPr>
              <a:spLocks noChangeArrowheads="1"/>
            </p:cNvSpPr>
            <p:nvPr/>
          </p:nvSpPr>
          <p:spPr bwMode="auto">
            <a:xfrm>
              <a:off x="1413" y="2061"/>
              <a:ext cx="94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37" name="Rectangle 29"/>
            <p:cNvSpPr>
              <a:spLocks noChangeArrowheads="1"/>
            </p:cNvSpPr>
            <p:nvPr/>
          </p:nvSpPr>
          <p:spPr bwMode="auto">
            <a:xfrm>
              <a:off x="1507" y="2061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38" name="Rectangle 30"/>
            <p:cNvSpPr>
              <a:spLocks noChangeArrowheads="1"/>
            </p:cNvSpPr>
            <p:nvPr/>
          </p:nvSpPr>
          <p:spPr bwMode="auto">
            <a:xfrm>
              <a:off x="1413" y="1891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39" name="Rectangle 31"/>
            <p:cNvSpPr>
              <a:spLocks noChangeArrowheads="1"/>
            </p:cNvSpPr>
            <p:nvPr/>
          </p:nvSpPr>
          <p:spPr bwMode="auto">
            <a:xfrm>
              <a:off x="1227" y="1129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40" name="Rectangle 32"/>
            <p:cNvSpPr>
              <a:spLocks noChangeArrowheads="1"/>
            </p:cNvSpPr>
            <p:nvPr/>
          </p:nvSpPr>
          <p:spPr bwMode="auto">
            <a:xfrm>
              <a:off x="1320" y="1213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41" name="Rectangle 33"/>
            <p:cNvSpPr>
              <a:spLocks noChangeArrowheads="1"/>
            </p:cNvSpPr>
            <p:nvPr/>
          </p:nvSpPr>
          <p:spPr bwMode="auto">
            <a:xfrm>
              <a:off x="1320" y="1129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42" name="Rectangle 34"/>
            <p:cNvSpPr>
              <a:spLocks noChangeArrowheads="1"/>
            </p:cNvSpPr>
            <p:nvPr/>
          </p:nvSpPr>
          <p:spPr bwMode="auto">
            <a:xfrm>
              <a:off x="1133" y="1129"/>
              <a:ext cx="94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43" name="Rectangle 35"/>
            <p:cNvSpPr>
              <a:spLocks noChangeArrowheads="1"/>
            </p:cNvSpPr>
            <p:nvPr/>
          </p:nvSpPr>
          <p:spPr bwMode="auto">
            <a:xfrm>
              <a:off x="1693" y="1129"/>
              <a:ext cx="94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44" name="Rectangle 36"/>
            <p:cNvSpPr>
              <a:spLocks noChangeArrowheads="1"/>
            </p:cNvSpPr>
            <p:nvPr/>
          </p:nvSpPr>
          <p:spPr bwMode="auto">
            <a:xfrm>
              <a:off x="1600" y="1129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45" name="Rectangle 37"/>
            <p:cNvSpPr>
              <a:spLocks noChangeArrowheads="1"/>
            </p:cNvSpPr>
            <p:nvPr/>
          </p:nvSpPr>
          <p:spPr bwMode="auto">
            <a:xfrm>
              <a:off x="1133" y="1213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46" name="Rectangle 38"/>
            <p:cNvSpPr>
              <a:spLocks noChangeArrowheads="1"/>
            </p:cNvSpPr>
            <p:nvPr/>
          </p:nvSpPr>
          <p:spPr bwMode="auto">
            <a:xfrm>
              <a:off x="1227" y="1213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47" name="Rectangle 39"/>
            <p:cNvSpPr>
              <a:spLocks noChangeArrowheads="1"/>
            </p:cNvSpPr>
            <p:nvPr/>
          </p:nvSpPr>
          <p:spPr bwMode="auto">
            <a:xfrm>
              <a:off x="1693" y="1213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48" name="Rectangle 40"/>
            <p:cNvSpPr>
              <a:spLocks noChangeArrowheads="1"/>
            </p:cNvSpPr>
            <p:nvPr/>
          </p:nvSpPr>
          <p:spPr bwMode="auto">
            <a:xfrm>
              <a:off x="1600" y="1213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49" name="Rectangle 41"/>
            <p:cNvSpPr>
              <a:spLocks noChangeArrowheads="1"/>
            </p:cNvSpPr>
            <p:nvPr/>
          </p:nvSpPr>
          <p:spPr bwMode="auto">
            <a:xfrm>
              <a:off x="1787" y="1213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50" name="Rectangle 42"/>
            <p:cNvSpPr>
              <a:spLocks noChangeArrowheads="1"/>
            </p:cNvSpPr>
            <p:nvPr/>
          </p:nvSpPr>
          <p:spPr bwMode="auto">
            <a:xfrm>
              <a:off x="1787" y="1129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51" name="Rectangle 43"/>
            <p:cNvSpPr>
              <a:spLocks noChangeArrowheads="1"/>
            </p:cNvSpPr>
            <p:nvPr/>
          </p:nvSpPr>
          <p:spPr bwMode="auto">
            <a:xfrm>
              <a:off x="1880" y="1213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52" name="Rectangle 44"/>
            <p:cNvSpPr>
              <a:spLocks noChangeArrowheads="1"/>
            </p:cNvSpPr>
            <p:nvPr/>
          </p:nvSpPr>
          <p:spPr bwMode="auto">
            <a:xfrm>
              <a:off x="1880" y="1129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53" name="Rectangle 45"/>
            <p:cNvSpPr>
              <a:spLocks noChangeArrowheads="1"/>
            </p:cNvSpPr>
            <p:nvPr/>
          </p:nvSpPr>
          <p:spPr bwMode="auto">
            <a:xfrm>
              <a:off x="1040" y="1213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54" name="Rectangle 46"/>
            <p:cNvSpPr>
              <a:spLocks noChangeArrowheads="1"/>
            </p:cNvSpPr>
            <p:nvPr/>
          </p:nvSpPr>
          <p:spPr bwMode="auto">
            <a:xfrm>
              <a:off x="1040" y="1129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55" name="Rectangle 47"/>
            <p:cNvSpPr>
              <a:spLocks noChangeArrowheads="1"/>
            </p:cNvSpPr>
            <p:nvPr/>
          </p:nvSpPr>
          <p:spPr bwMode="auto">
            <a:xfrm>
              <a:off x="1507" y="1129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56" name="Rectangle 48"/>
            <p:cNvSpPr>
              <a:spLocks noChangeArrowheads="1"/>
            </p:cNvSpPr>
            <p:nvPr/>
          </p:nvSpPr>
          <p:spPr bwMode="auto">
            <a:xfrm>
              <a:off x="1413" y="1129"/>
              <a:ext cx="94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57" name="Rectangle 49"/>
            <p:cNvSpPr>
              <a:spLocks noChangeArrowheads="1"/>
            </p:cNvSpPr>
            <p:nvPr/>
          </p:nvSpPr>
          <p:spPr bwMode="auto">
            <a:xfrm>
              <a:off x="2440" y="1104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58" name="Rectangle 50"/>
            <p:cNvSpPr>
              <a:spLocks noChangeArrowheads="1"/>
            </p:cNvSpPr>
            <p:nvPr/>
          </p:nvSpPr>
          <p:spPr bwMode="auto">
            <a:xfrm>
              <a:off x="2533" y="1891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59" name="Rectangle 51"/>
            <p:cNvSpPr>
              <a:spLocks noChangeArrowheads="1"/>
            </p:cNvSpPr>
            <p:nvPr/>
          </p:nvSpPr>
          <p:spPr bwMode="auto">
            <a:xfrm>
              <a:off x="2533" y="1104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60" name="Rectangle 52"/>
            <p:cNvSpPr>
              <a:spLocks noChangeArrowheads="1"/>
            </p:cNvSpPr>
            <p:nvPr/>
          </p:nvSpPr>
          <p:spPr bwMode="auto">
            <a:xfrm>
              <a:off x="2440" y="1189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61" name="Rectangle 53"/>
            <p:cNvSpPr>
              <a:spLocks noChangeArrowheads="1"/>
            </p:cNvSpPr>
            <p:nvPr/>
          </p:nvSpPr>
          <p:spPr bwMode="auto">
            <a:xfrm>
              <a:off x="2533" y="1189"/>
              <a:ext cx="94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62" name="Rectangle 54"/>
            <p:cNvSpPr>
              <a:spLocks noChangeArrowheads="1"/>
            </p:cNvSpPr>
            <p:nvPr/>
          </p:nvSpPr>
          <p:spPr bwMode="auto">
            <a:xfrm>
              <a:off x="2440" y="1273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63" name="Rectangle 55"/>
            <p:cNvSpPr>
              <a:spLocks noChangeArrowheads="1"/>
            </p:cNvSpPr>
            <p:nvPr/>
          </p:nvSpPr>
          <p:spPr bwMode="auto">
            <a:xfrm>
              <a:off x="2533" y="1273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64" name="Rectangle 56"/>
            <p:cNvSpPr>
              <a:spLocks noChangeArrowheads="1"/>
            </p:cNvSpPr>
            <p:nvPr/>
          </p:nvSpPr>
          <p:spPr bwMode="auto">
            <a:xfrm>
              <a:off x="2440" y="1358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65" name="Rectangle 57"/>
            <p:cNvSpPr>
              <a:spLocks noChangeArrowheads="1"/>
            </p:cNvSpPr>
            <p:nvPr/>
          </p:nvSpPr>
          <p:spPr bwMode="auto">
            <a:xfrm>
              <a:off x="2533" y="1358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66" name="Rectangle 58"/>
            <p:cNvSpPr>
              <a:spLocks noChangeArrowheads="1"/>
            </p:cNvSpPr>
            <p:nvPr/>
          </p:nvSpPr>
          <p:spPr bwMode="auto">
            <a:xfrm>
              <a:off x="2440" y="1443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67" name="Rectangle 59"/>
            <p:cNvSpPr>
              <a:spLocks noChangeArrowheads="1"/>
            </p:cNvSpPr>
            <p:nvPr/>
          </p:nvSpPr>
          <p:spPr bwMode="auto">
            <a:xfrm>
              <a:off x="2533" y="1528"/>
              <a:ext cx="94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68" name="Rectangle 60"/>
            <p:cNvSpPr>
              <a:spLocks noChangeArrowheads="1"/>
            </p:cNvSpPr>
            <p:nvPr/>
          </p:nvSpPr>
          <p:spPr bwMode="auto">
            <a:xfrm>
              <a:off x="2440" y="1528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69" name="Rectangle 61"/>
            <p:cNvSpPr>
              <a:spLocks noChangeArrowheads="1"/>
            </p:cNvSpPr>
            <p:nvPr/>
          </p:nvSpPr>
          <p:spPr bwMode="auto">
            <a:xfrm>
              <a:off x="2440" y="1612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70" name="Rectangle 62"/>
            <p:cNvSpPr>
              <a:spLocks noChangeArrowheads="1"/>
            </p:cNvSpPr>
            <p:nvPr/>
          </p:nvSpPr>
          <p:spPr bwMode="auto">
            <a:xfrm>
              <a:off x="2533" y="1612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71" name="Rectangle 63"/>
            <p:cNvSpPr>
              <a:spLocks noChangeArrowheads="1"/>
            </p:cNvSpPr>
            <p:nvPr/>
          </p:nvSpPr>
          <p:spPr bwMode="auto">
            <a:xfrm>
              <a:off x="2440" y="1697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72" name="Rectangle 64"/>
            <p:cNvSpPr>
              <a:spLocks noChangeArrowheads="1"/>
            </p:cNvSpPr>
            <p:nvPr/>
          </p:nvSpPr>
          <p:spPr bwMode="auto">
            <a:xfrm>
              <a:off x="2533" y="1697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73" name="Rectangle 65"/>
            <p:cNvSpPr>
              <a:spLocks noChangeArrowheads="1"/>
            </p:cNvSpPr>
            <p:nvPr/>
          </p:nvSpPr>
          <p:spPr bwMode="auto">
            <a:xfrm>
              <a:off x="2533" y="1443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74" name="Rectangle 66"/>
            <p:cNvSpPr>
              <a:spLocks noChangeArrowheads="1"/>
            </p:cNvSpPr>
            <p:nvPr/>
          </p:nvSpPr>
          <p:spPr bwMode="auto">
            <a:xfrm>
              <a:off x="2533" y="1782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75" name="Rectangle 67"/>
            <p:cNvSpPr>
              <a:spLocks noChangeArrowheads="1"/>
            </p:cNvSpPr>
            <p:nvPr/>
          </p:nvSpPr>
          <p:spPr bwMode="auto">
            <a:xfrm>
              <a:off x="2440" y="1782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76" name="Rectangle 68"/>
            <p:cNvSpPr>
              <a:spLocks noChangeArrowheads="1"/>
            </p:cNvSpPr>
            <p:nvPr/>
          </p:nvSpPr>
          <p:spPr bwMode="auto">
            <a:xfrm>
              <a:off x="2533" y="1867"/>
              <a:ext cx="94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77" name="Rectangle 69"/>
            <p:cNvSpPr>
              <a:spLocks noChangeArrowheads="1"/>
            </p:cNvSpPr>
            <p:nvPr/>
          </p:nvSpPr>
          <p:spPr bwMode="auto">
            <a:xfrm>
              <a:off x="2440" y="1867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78" name="Rectangle 70"/>
            <p:cNvSpPr>
              <a:spLocks noChangeArrowheads="1"/>
            </p:cNvSpPr>
            <p:nvPr/>
          </p:nvSpPr>
          <p:spPr bwMode="auto">
            <a:xfrm>
              <a:off x="2440" y="1976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79" name="Rectangle 71"/>
            <p:cNvSpPr>
              <a:spLocks noChangeArrowheads="1"/>
            </p:cNvSpPr>
            <p:nvPr/>
          </p:nvSpPr>
          <p:spPr bwMode="auto">
            <a:xfrm>
              <a:off x="2533" y="1976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80" name="Rectangle 72"/>
            <p:cNvSpPr>
              <a:spLocks noChangeArrowheads="1"/>
            </p:cNvSpPr>
            <p:nvPr/>
          </p:nvSpPr>
          <p:spPr bwMode="auto">
            <a:xfrm>
              <a:off x="2440" y="2061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81" name="Rectangle 73"/>
            <p:cNvSpPr>
              <a:spLocks noChangeArrowheads="1"/>
            </p:cNvSpPr>
            <p:nvPr/>
          </p:nvSpPr>
          <p:spPr bwMode="auto">
            <a:xfrm>
              <a:off x="2533" y="2061"/>
              <a:ext cx="94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82" name="Rectangle 74"/>
            <p:cNvSpPr>
              <a:spLocks noChangeArrowheads="1"/>
            </p:cNvSpPr>
            <p:nvPr/>
          </p:nvSpPr>
          <p:spPr bwMode="auto">
            <a:xfrm>
              <a:off x="2440" y="1891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83" name="Rectangle 75"/>
            <p:cNvSpPr>
              <a:spLocks noChangeArrowheads="1"/>
            </p:cNvSpPr>
            <p:nvPr/>
          </p:nvSpPr>
          <p:spPr bwMode="auto">
            <a:xfrm>
              <a:off x="3093" y="1189"/>
              <a:ext cx="94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84" name="Rectangle 76"/>
            <p:cNvSpPr>
              <a:spLocks noChangeArrowheads="1"/>
            </p:cNvSpPr>
            <p:nvPr/>
          </p:nvSpPr>
          <p:spPr bwMode="auto">
            <a:xfrm>
              <a:off x="3187" y="1891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85" name="Rectangle 77"/>
            <p:cNvSpPr>
              <a:spLocks noChangeArrowheads="1"/>
            </p:cNvSpPr>
            <p:nvPr/>
          </p:nvSpPr>
          <p:spPr bwMode="auto">
            <a:xfrm>
              <a:off x="3187" y="1189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86" name="Rectangle 78"/>
            <p:cNvSpPr>
              <a:spLocks noChangeArrowheads="1"/>
            </p:cNvSpPr>
            <p:nvPr/>
          </p:nvSpPr>
          <p:spPr bwMode="auto">
            <a:xfrm>
              <a:off x="3093" y="1273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87" name="Rectangle 79"/>
            <p:cNvSpPr>
              <a:spLocks noChangeArrowheads="1"/>
            </p:cNvSpPr>
            <p:nvPr/>
          </p:nvSpPr>
          <p:spPr bwMode="auto">
            <a:xfrm>
              <a:off x="3187" y="1273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88" name="Rectangle 80"/>
            <p:cNvSpPr>
              <a:spLocks noChangeArrowheads="1"/>
            </p:cNvSpPr>
            <p:nvPr/>
          </p:nvSpPr>
          <p:spPr bwMode="auto">
            <a:xfrm>
              <a:off x="3093" y="1358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89" name="Rectangle 81"/>
            <p:cNvSpPr>
              <a:spLocks noChangeArrowheads="1"/>
            </p:cNvSpPr>
            <p:nvPr/>
          </p:nvSpPr>
          <p:spPr bwMode="auto">
            <a:xfrm>
              <a:off x="3187" y="1358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90" name="Rectangle 82"/>
            <p:cNvSpPr>
              <a:spLocks noChangeArrowheads="1"/>
            </p:cNvSpPr>
            <p:nvPr/>
          </p:nvSpPr>
          <p:spPr bwMode="auto">
            <a:xfrm>
              <a:off x="3093" y="1443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91" name="Rectangle 83"/>
            <p:cNvSpPr>
              <a:spLocks noChangeArrowheads="1"/>
            </p:cNvSpPr>
            <p:nvPr/>
          </p:nvSpPr>
          <p:spPr bwMode="auto">
            <a:xfrm>
              <a:off x="3187" y="1528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92" name="Rectangle 84"/>
            <p:cNvSpPr>
              <a:spLocks noChangeArrowheads="1"/>
            </p:cNvSpPr>
            <p:nvPr/>
          </p:nvSpPr>
          <p:spPr bwMode="auto">
            <a:xfrm>
              <a:off x="3093" y="1528"/>
              <a:ext cx="94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93" name="Rectangle 85"/>
            <p:cNvSpPr>
              <a:spLocks noChangeArrowheads="1"/>
            </p:cNvSpPr>
            <p:nvPr/>
          </p:nvSpPr>
          <p:spPr bwMode="auto">
            <a:xfrm>
              <a:off x="3093" y="1612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94" name="Rectangle 86"/>
            <p:cNvSpPr>
              <a:spLocks noChangeArrowheads="1"/>
            </p:cNvSpPr>
            <p:nvPr/>
          </p:nvSpPr>
          <p:spPr bwMode="auto">
            <a:xfrm>
              <a:off x="3187" y="1612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95" name="Rectangle 87"/>
            <p:cNvSpPr>
              <a:spLocks noChangeArrowheads="1"/>
            </p:cNvSpPr>
            <p:nvPr/>
          </p:nvSpPr>
          <p:spPr bwMode="auto">
            <a:xfrm>
              <a:off x="3093" y="1697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96" name="Rectangle 88"/>
            <p:cNvSpPr>
              <a:spLocks noChangeArrowheads="1"/>
            </p:cNvSpPr>
            <p:nvPr/>
          </p:nvSpPr>
          <p:spPr bwMode="auto">
            <a:xfrm>
              <a:off x="3187" y="1697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97" name="Rectangle 89"/>
            <p:cNvSpPr>
              <a:spLocks noChangeArrowheads="1"/>
            </p:cNvSpPr>
            <p:nvPr/>
          </p:nvSpPr>
          <p:spPr bwMode="auto">
            <a:xfrm>
              <a:off x="3187" y="1443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98" name="Rectangle 90"/>
            <p:cNvSpPr>
              <a:spLocks noChangeArrowheads="1"/>
            </p:cNvSpPr>
            <p:nvPr/>
          </p:nvSpPr>
          <p:spPr bwMode="auto">
            <a:xfrm>
              <a:off x="3187" y="1782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099" name="Rectangle 91"/>
            <p:cNvSpPr>
              <a:spLocks noChangeArrowheads="1"/>
            </p:cNvSpPr>
            <p:nvPr/>
          </p:nvSpPr>
          <p:spPr bwMode="auto">
            <a:xfrm>
              <a:off x="3093" y="1782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00" name="Rectangle 92"/>
            <p:cNvSpPr>
              <a:spLocks noChangeArrowheads="1"/>
            </p:cNvSpPr>
            <p:nvPr/>
          </p:nvSpPr>
          <p:spPr bwMode="auto">
            <a:xfrm>
              <a:off x="3187" y="1867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01" name="Rectangle 93"/>
            <p:cNvSpPr>
              <a:spLocks noChangeArrowheads="1"/>
            </p:cNvSpPr>
            <p:nvPr/>
          </p:nvSpPr>
          <p:spPr bwMode="auto">
            <a:xfrm>
              <a:off x="3093" y="1867"/>
              <a:ext cx="94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02" name="Rectangle 94"/>
            <p:cNvSpPr>
              <a:spLocks noChangeArrowheads="1"/>
            </p:cNvSpPr>
            <p:nvPr/>
          </p:nvSpPr>
          <p:spPr bwMode="auto">
            <a:xfrm>
              <a:off x="3093" y="1976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03" name="Rectangle 95"/>
            <p:cNvSpPr>
              <a:spLocks noChangeArrowheads="1"/>
            </p:cNvSpPr>
            <p:nvPr/>
          </p:nvSpPr>
          <p:spPr bwMode="auto">
            <a:xfrm>
              <a:off x="3187" y="1976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04" name="Rectangle 96"/>
            <p:cNvSpPr>
              <a:spLocks noChangeArrowheads="1"/>
            </p:cNvSpPr>
            <p:nvPr/>
          </p:nvSpPr>
          <p:spPr bwMode="auto">
            <a:xfrm>
              <a:off x="3093" y="2061"/>
              <a:ext cx="94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05" name="Rectangle 97"/>
            <p:cNvSpPr>
              <a:spLocks noChangeArrowheads="1"/>
            </p:cNvSpPr>
            <p:nvPr/>
          </p:nvSpPr>
          <p:spPr bwMode="auto">
            <a:xfrm>
              <a:off x="3187" y="2061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06" name="Rectangle 98"/>
            <p:cNvSpPr>
              <a:spLocks noChangeArrowheads="1"/>
            </p:cNvSpPr>
            <p:nvPr/>
          </p:nvSpPr>
          <p:spPr bwMode="auto">
            <a:xfrm>
              <a:off x="3093" y="1891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07" name="Rectangle 99"/>
            <p:cNvSpPr>
              <a:spLocks noChangeArrowheads="1"/>
            </p:cNvSpPr>
            <p:nvPr/>
          </p:nvSpPr>
          <p:spPr bwMode="auto">
            <a:xfrm>
              <a:off x="3187" y="1129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08" name="Rectangle 100"/>
            <p:cNvSpPr>
              <a:spLocks noChangeArrowheads="1"/>
            </p:cNvSpPr>
            <p:nvPr/>
          </p:nvSpPr>
          <p:spPr bwMode="auto">
            <a:xfrm>
              <a:off x="3093" y="1129"/>
              <a:ext cx="94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09" name="Rectangle 101"/>
            <p:cNvSpPr>
              <a:spLocks noChangeArrowheads="1"/>
            </p:cNvSpPr>
            <p:nvPr/>
          </p:nvSpPr>
          <p:spPr bwMode="auto">
            <a:xfrm>
              <a:off x="1787" y="2061"/>
              <a:ext cx="93" cy="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10" name="Rectangle 102"/>
            <p:cNvSpPr>
              <a:spLocks noChangeArrowheads="1"/>
            </p:cNvSpPr>
            <p:nvPr/>
          </p:nvSpPr>
          <p:spPr bwMode="auto">
            <a:xfrm>
              <a:off x="1880" y="2061"/>
              <a:ext cx="93" cy="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11" name="Rectangle 103"/>
            <p:cNvSpPr>
              <a:spLocks noChangeArrowheads="1"/>
            </p:cNvSpPr>
            <p:nvPr/>
          </p:nvSpPr>
          <p:spPr bwMode="auto">
            <a:xfrm>
              <a:off x="1973" y="2061"/>
              <a:ext cx="94" cy="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12" name="Rectangle 104"/>
            <p:cNvSpPr>
              <a:spLocks noChangeArrowheads="1"/>
            </p:cNvSpPr>
            <p:nvPr/>
          </p:nvSpPr>
          <p:spPr bwMode="auto">
            <a:xfrm>
              <a:off x="2067" y="2061"/>
              <a:ext cx="93" cy="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13" name="Rectangle 105"/>
            <p:cNvSpPr>
              <a:spLocks noChangeArrowheads="1"/>
            </p:cNvSpPr>
            <p:nvPr/>
          </p:nvSpPr>
          <p:spPr bwMode="auto">
            <a:xfrm>
              <a:off x="2160" y="2061"/>
              <a:ext cx="93" cy="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14" name="Rectangle 106"/>
            <p:cNvSpPr>
              <a:spLocks noChangeArrowheads="1"/>
            </p:cNvSpPr>
            <p:nvPr/>
          </p:nvSpPr>
          <p:spPr bwMode="auto">
            <a:xfrm>
              <a:off x="2253" y="2061"/>
              <a:ext cx="94" cy="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15" name="Rectangle 107"/>
            <p:cNvSpPr>
              <a:spLocks noChangeArrowheads="1"/>
            </p:cNvSpPr>
            <p:nvPr/>
          </p:nvSpPr>
          <p:spPr bwMode="auto">
            <a:xfrm>
              <a:off x="2347" y="2061"/>
              <a:ext cx="93" cy="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16" name="Rectangle 108"/>
            <p:cNvSpPr>
              <a:spLocks noChangeArrowheads="1"/>
            </p:cNvSpPr>
            <p:nvPr/>
          </p:nvSpPr>
          <p:spPr bwMode="auto">
            <a:xfrm>
              <a:off x="947" y="2061"/>
              <a:ext cx="93" cy="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17" name="Rectangle 109"/>
            <p:cNvSpPr>
              <a:spLocks noChangeArrowheads="1"/>
            </p:cNvSpPr>
            <p:nvPr/>
          </p:nvSpPr>
          <p:spPr bwMode="auto">
            <a:xfrm>
              <a:off x="1040" y="2061"/>
              <a:ext cx="93" cy="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18" name="Rectangle 110"/>
            <p:cNvSpPr>
              <a:spLocks noChangeArrowheads="1"/>
            </p:cNvSpPr>
            <p:nvPr/>
          </p:nvSpPr>
          <p:spPr bwMode="auto">
            <a:xfrm>
              <a:off x="1133" y="2061"/>
              <a:ext cx="94" cy="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19" name="Rectangle 111"/>
            <p:cNvSpPr>
              <a:spLocks noChangeArrowheads="1"/>
            </p:cNvSpPr>
            <p:nvPr/>
          </p:nvSpPr>
          <p:spPr bwMode="auto">
            <a:xfrm>
              <a:off x="1227" y="2061"/>
              <a:ext cx="93" cy="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20" name="Rectangle 112"/>
            <p:cNvSpPr>
              <a:spLocks noChangeArrowheads="1"/>
            </p:cNvSpPr>
            <p:nvPr/>
          </p:nvSpPr>
          <p:spPr bwMode="auto">
            <a:xfrm>
              <a:off x="1320" y="2061"/>
              <a:ext cx="93" cy="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21" name="Rectangle 113"/>
            <p:cNvSpPr>
              <a:spLocks noChangeArrowheads="1"/>
            </p:cNvSpPr>
            <p:nvPr/>
          </p:nvSpPr>
          <p:spPr bwMode="auto">
            <a:xfrm>
              <a:off x="853" y="2061"/>
              <a:ext cx="94" cy="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22" name="Rectangle 114"/>
            <p:cNvSpPr>
              <a:spLocks noChangeArrowheads="1"/>
            </p:cNvSpPr>
            <p:nvPr/>
          </p:nvSpPr>
          <p:spPr bwMode="auto">
            <a:xfrm>
              <a:off x="2627" y="2061"/>
              <a:ext cx="93" cy="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23" name="Rectangle 115"/>
            <p:cNvSpPr>
              <a:spLocks noChangeArrowheads="1"/>
            </p:cNvSpPr>
            <p:nvPr/>
          </p:nvSpPr>
          <p:spPr bwMode="auto">
            <a:xfrm>
              <a:off x="2720" y="2061"/>
              <a:ext cx="93" cy="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24" name="Rectangle 116"/>
            <p:cNvSpPr>
              <a:spLocks noChangeArrowheads="1"/>
            </p:cNvSpPr>
            <p:nvPr/>
          </p:nvSpPr>
          <p:spPr bwMode="auto">
            <a:xfrm>
              <a:off x="2813" y="2061"/>
              <a:ext cx="94" cy="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25" name="Rectangle 117"/>
            <p:cNvSpPr>
              <a:spLocks noChangeArrowheads="1"/>
            </p:cNvSpPr>
            <p:nvPr/>
          </p:nvSpPr>
          <p:spPr bwMode="auto">
            <a:xfrm>
              <a:off x="2907" y="2061"/>
              <a:ext cx="93" cy="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26" name="Rectangle 118"/>
            <p:cNvSpPr>
              <a:spLocks noChangeArrowheads="1"/>
            </p:cNvSpPr>
            <p:nvPr/>
          </p:nvSpPr>
          <p:spPr bwMode="auto">
            <a:xfrm>
              <a:off x="3000" y="2061"/>
              <a:ext cx="93" cy="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27" name="Rectangle 119"/>
            <p:cNvSpPr>
              <a:spLocks noChangeArrowheads="1"/>
            </p:cNvSpPr>
            <p:nvPr/>
          </p:nvSpPr>
          <p:spPr bwMode="auto">
            <a:xfrm>
              <a:off x="3373" y="1976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28" name="Rectangle 120"/>
            <p:cNvSpPr>
              <a:spLocks noChangeArrowheads="1"/>
            </p:cNvSpPr>
            <p:nvPr/>
          </p:nvSpPr>
          <p:spPr bwMode="auto">
            <a:xfrm>
              <a:off x="3280" y="1976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29" name="Rectangle 121"/>
            <p:cNvSpPr>
              <a:spLocks noChangeArrowheads="1"/>
            </p:cNvSpPr>
            <p:nvPr/>
          </p:nvSpPr>
          <p:spPr bwMode="auto">
            <a:xfrm>
              <a:off x="3373" y="2061"/>
              <a:ext cx="94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30" name="Rectangle 122"/>
            <p:cNvSpPr>
              <a:spLocks noChangeArrowheads="1"/>
            </p:cNvSpPr>
            <p:nvPr/>
          </p:nvSpPr>
          <p:spPr bwMode="auto">
            <a:xfrm>
              <a:off x="3280" y="2061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31" name="Rectangle 123"/>
            <p:cNvSpPr>
              <a:spLocks noChangeArrowheads="1"/>
            </p:cNvSpPr>
            <p:nvPr/>
          </p:nvSpPr>
          <p:spPr bwMode="auto">
            <a:xfrm>
              <a:off x="3467" y="2061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32" name="Rectangle 124"/>
            <p:cNvSpPr>
              <a:spLocks noChangeArrowheads="1"/>
            </p:cNvSpPr>
            <p:nvPr/>
          </p:nvSpPr>
          <p:spPr bwMode="auto">
            <a:xfrm>
              <a:off x="3467" y="1976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33" name="Rectangle 125"/>
            <p:cNvSpPr>
              <a:spLocks noChangeArrowheads="1"/>
            </p:cNvSpPr>
            <p:nvPr/>
          </p:nvSpPr>
          <p:spPr bwMode="auto">
            <a:xfrm>
              <a:off x="3560" y="2061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34" name="Rectangle 126"/>
            <p:cNvSpPr>
              <a:spLocks noChangeArrowheads="1"/>
            </p:cNvSpPr>
            <p:nvPr/>
          </p:nvSpPr>
          <p:spPr bwMode="auto">
            <a:xfrm>
              <a:off x="3560" y="1976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35" name="Rectangle 127"/>
            <p:cNvSpPr>
              <a:spLocks noChangeArrowheads="1"/>
            </p:cNvSpPr>
            <p:nvPr/>
          </p:nvSpPr>
          <p:spPr bwMode="auto">
            <a:xfrm>
              <a:off x="3653" y="2061"/>
              <a:ext cx="94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36" name="Rectangle 128"/>
            <p:cNvSpPr>
              <a:spLocks noChangeArrowheads="1"/>
            </p:cNvSpPr>
            <p:nvPr/>
          </p:nvSpPr>
          <p:spPr bwMode="auto">
            <a:xfrm>
              <a:off x="3747" y="1976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37" name="Rectangle 129"/>
            <p:cNvSpPr>
              <a:spLocks noChangeArrowheads="1"/>
            </p:cNvSpPr>
            <p:nvPr/>
          </p:nvSpPr>
          <p:spPr bwMode="auto">
            <a:xfrm>
              <a:off x="3747" y="2061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38" name="Rectangle 130"/>
            <p:cNvSpPr>
              <a:spLocks noChangeArrowheads="1"/>
            </p:cNvSpPr>
            <p:nvPr/>
          </p:nvSpPr>
          <p:spPr bwMode="auto">
            <a:xfrm>
              <a:off x="3653" y="1976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39" name="Rectangle 131"/>
            <p:cNvSpPr>
              <a:spLocks noChangeArrowheads="1"/>
            </p:cNvSpPr>
            <p:nvPr/>
          </p:nvSpPr>
          <p:spPr bwMode="auto">
            <a:xfrm>
              <a:off x="3280" y="1129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40" name="Rectangle 132"/>
            <p:cNvSpPr>
              <a:spLocks noChangeArrowheads="1"/>
            </p:cNvSpPr>
            <p:nvPr/>
          </p:nvSpPr>
          <p:spPr bwMode="auto">
            <a:xfrm>
              <a:off x="3280" y="1213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41" name="Rectangle 133"/>
            <p:cNvSpPr>
              <a:spLocks noChangeArrowheads="1"/>
            </p:cNvSpPr>
            <p:nvPr/>
          </p:nvSpPr>
          <p:spPr bwMode="auto">
            <a:xfrm>
              <a:off x="3373" y="1213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42" name="Rectangle 134"/>
            <p:cNvSpPr>
              <a:spLocks noChangeArrowheads="1"/>
            </p:cNvSpPr>
            <p:nvPr/>
          </p:nvSpPr>
          <p:spPr bwMode="auto">
            <a:xfrm>
              <a:off x="3373" y="1129"/>
              <a:ext cx="94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43" name="Rectangle 135"/>
            <p:cNvSpPr>
              <a:spLocks noChangeArrowheads="1"/>
            </p:cNvSpPr>
            <p:nvPr/>
          </p:nvSpPr>
          <p:spPr bwMode="auto">
            <a:xfrm>
              <a:off x="3467" y="1213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44" name="Rectangle 136"/>
            <p:cNvSpPr>
              <a:spLocks noChangeArrowheads="1"/>
            </p:cNvSpPr>
            <p:nvPr/>
          </p:nvSpPr>
          <p:spPr bwMode="auto">
            <a:xfrm>
              <a:off x="3467" y="1129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45" name="Rectangle 137"/>
            <p:cNvSpPr>
              <a:spLocks noChangeArrowheads="1"/>
            </p:cNvSpPr>
            <p:nvPr/>
          </p:nvSpPr>
          <p:spPr bwMode="auto">
            <a:xfrm>
              <a:off x="3560" y="1213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46" name="Rectangle 138"/>
            <p:cNvSpPr>
              <a:spLocks noChangeArrowheads="1"/>
            </p:cNvSpPr>
            <p:nvPr/>
          </p:nvSpPr>
          <p:spPr bwMode="auto">
            <a:xfrm>
              <a:off x="3653" y="1129"/>
              <a:ext cx="94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47" name="Rectangle 139"/>
            <p:cNvSpPr>
              <a:spLocks noChangeArrowheads="1"/>
            </p:cNvSpPr>
            <p:nvPr/>
          </p:nvSpPr>
          <p:spPr bwMode="auto">
            <a:xfrm>
              <a:off x="3653" y="1213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48" name="Rectangle 140"/>
            <p:cNvSpPr>
              <a:spLocks noChangeArrowheads="1"/>
            </p:cNvSpPr>
            <p:nvPr/>
          </p:nvSpPr>
          <p:spPr bwMode="auto">
            <a:xfrm>
              <a:off x="3560" y="1129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49" name="Rectangle 141"/>
            <p:cNvSpPr>
              <a:spLocks noChangeArrowheads="1"/>
            </p:cNvSpPr>
            <p:nvPr/>
          </p:nvSpPr>
          <p:spPr bwMode="auto">
            <a:xfrm>
              <a:off x="3747" y="1213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50" name="Rectangle 142"/>
            <p:cNvSpPr>
              <a:spLocks noChangeArrowheads="1"/>
            </p:cNvSpPr>
            <p:nvPr/>
          </p:nvSpPr>
          <p:spPr bwMode="auto">
            <a:xfrm>
              <a:off x="3747" y="1129"/>
              <a:ext cx="93" cy="8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51" name="Rectangle 143"/>
            <p:cNvSpPr>
              <a:spLocks noChangeArrowheads="1"/>
            </p:cNvSpPr>
            <p:nvPr/>
          </p:nvSpPr>
          <p:spPr bwMode="auto">
            <a:xfrm>
              <a:off x="3280" y="1637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52" name="Rectangle 144"/>
            <p:cNvSpPr>
              <a:spLocks noChangeArrowheads="1"/>
            </p:cNvSpPr>
            <p:nvPr/>
          </p:nvSpPr>
          <p:spPr bwMode="auto">
            <a:xfrm>
              <a:off x="3280" y="1552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53" name="Rectangle 145"/>
            <p:cNvSpPr>
              <a:spLocks noChangeArrowheads="1"/>
            </p:cNvSpPr>
            <p:nvPr/>
          </p:nvSpPr>
          <p:spPr bwMode="auto">
            <a:xfrm>
              <a:off x="3373" y="1637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54" name="Rectangle 146"/>
            <p:cNvSpPr>
              <a:spLocks noChangeArrowheads="1"/>
            </p:cNvSpPr>
            <p:nvPr/>
          </p:nvSpPr>
          <p:spPr bwMode="auto">
            <a:xfrm>
              <a:off x="3373" y="1552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55" name="Rectangle 147"/>
            <p:cNvSpPr>
              <a:spLocks noChangeArrowheads="1"/>
            </p:cNvSpPr>
            <p:nvPr/>
          </p:nvSpPr>
          <p:spPr bwMode="auto">
            <a:xfrm>
              <a:off x="3467" y="1637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56" name="Rectangle 148"/>
            <p:cNvSpPr>
              <a:spLocks noChangeArrowheads="1"/>
            </p:cNvSpPr>
            <p:nvPr/>
          </p:nvSpPr>
          <p:spPr bwMode="auto">
            <a:xfrm>
              <a:off x="3560" y="1552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57" name="Rectangle 149"/>
            <p:cNvSpPr>
              <a:spLocks noChangeArrowheads="1"/>
            </p:cNvSpPr>
            <p:nvPr/>
          </p:nvSpPr>
          <p:spPr bwMode="auto">
            <a:xfrm>
              <a:off x="3560" y="1637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58" name="Rectangle 150"/>
            <p:cNvSpPr>
              <a:spLocks noChangeArrowheads="1"/>
            </p:cNvSpPr>
            <p:nvPr/>
          </p:nvSpPr>
          <p:spPr bwMode="auto">
            <a:xfrm>
              <a:off x="3467" y="1552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59" name="Rectangle 151"/>
            <p:cNvSpPr>
              <a:spLocks noChangeArrowheads="1"/>
            </p:cNvSpPr>
            <p:nvPr/>
          </p:nvSpPr>
          <p:spPr bwMode="auto">
            <a:xfrm>
              <a:off x="3653" y="1637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60" name="Rectangle 152"/>
            <p:cNvSpPr>
              <a:spLocks noChangeArrowheads="1"/>
            </p:cNvSpPr>
            <p:nvPr/>
          </p:nvSpPr>
          <p:spPr bwMode="auto">
            <a:xfrm>
              <a:off x="3653" y="1552"/>
              <a:ext cx="94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61" name="Rectangle 153"/>
            <p:cNvSpPr>
              <a:spLocks noChangeArrowheads="1"/>
            </p:cNvSpPr>
            <p:nvPr/>
          </p:nvSpPr>
          <p:spPr bwMode="auto">
            <a:xfrm>
              <a:off x="3933" y="2061"/>
              <a:ext cx="94" cy="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62" name="Rectangle 154"/>
            <p:cNvSpPr>
              <a:spLocks noChangeArrowheads="1"/>
            </p:cNvSpPr>
            <p:nvPr/>
          </p:nvSpPr>
          <p:spPr bwMode="auto">
            <a:xfrm>
              <a:off x="3840" y="2061"/>
              <a:ext cx="93" cy="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63" name="Line 155"/>
            <p:cNvSpPr>
              <a:spLocks noChangeShapeType="1"/>
            </p:cNvSpPr>
            <p:nvPr/>
          </p:nvSpPr>
          <p:spPr bwMode="auto">
            <a:xfrm>
              <a:off x="4027" y="2061"/>
              <a:ext cx="18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64" name="Line 156"/>
            <p:cNvSpPr>
              <a:spLocks noChangeShapeType="1"/>
            </p:cNvSpPr>
            <p:nvPr/>
          </p:nvSpPr>
          <p:spPr bwMode="auto">
            <a:xfrm>
              <a:off x="4027" y="2145"/>
              <a:ext cx="18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65" name="Line 157"/>
            <p:cNvSpPr>
              <a:spLocks noChangeShapeType="1"/>
            </p:cNvSpPr>
            <p:nvPr/>
          </p:nvSpPr>
          <p:spPr bwMode="auto">
            <a:xfrm>
              <a:off x="667" y="2145"/>
              <a:ext cx="18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66" name="Line 158"/>
            <p:cNvSpPr>
              <a:spLocks noChangeShapeType="1"/>
            </p:cNvSpPr>
            <p:nvPr/>
          </p:nvSpPr>
          <p:spPr bwMode="auto">
            <a:xfrm>
              <a:off x="667" y="2061"/>
              <a:ext cx="18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67" name="Rectangle 160"/>
            <p:cNvSpPr>
              <a:spLocks noChangeArrowheads="1"/>
            </p:cNvSpPr>
            <p:nvPr/>
          </p:nvSpPr>
          <p:spPr bwMode="auto">
            <a:xfrm>
              <a:off x="3747" y="1637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168" name="Rectangle 161"/>
            <p:cNvSpPr>
              <a:spLocks noChangeArrowheads="1"/>
            </p:cNvSpPr>
            <p:nvPr/>
          </p:nvSpPr>
          <p:spPr bwMode="auto">
            <a:xfrm>
              <a:off x="3747" y="1552"/>
              <a:ext cx="93" cy="8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4997" name="AutoShape 163"/>
          <p:cNvSpPr>
            <a:spLocks/>
          </p:cNvSpPr>
          <p:nvPr/>
        </p:nvSpPr>
        <p:spPr bwMode="auto">
          <a:xfrm>
            <a:off x="838200" y="5715000"/>
            <a:ext cx="304800" cy="990600"/>
          </a:xfrm>
          <a:prstGeom prst="leftBrace">
            <a:avLst>
              <a:gd name="adj1" fmla="val 27083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8" name="Line 164"/>
          <p:cNvSpPr>
            <a:spLocks noChangeShapeType="1"/>
          </p:cNvSpPr>
          <p:nvPr/>
        </p:nvSpPr>
        <p:spPr bwMode="auto">
          <a:xfrm>
            <a:off x="381000" y="2743200"/>
            <a:ext cx="228600" cy="685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4999" name="Text Box 165"/>
          <p:cNvSpPr txBox="1">
            <a:spLocks noChangeArrowheads="1"/>
          </p:cNvSpPr>
          <p:nvPr/>
        </p:nvSpPr>
        <p:spPr bwMode="auto">
          <a:xfrm>
            <a:off x="76200" y="2376488"/>
            <a:ext cx="1524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vi-VN">
                <a:solidFill>
                  <a:srgbClr val="000066"/>
                </a:solidFill>
              </a:rPr>
              <a:t>dòng quét</a:t>
            </a:r>
          </a:p>
        </p:txBody>
      </p:sp>
      <p:sp>
        <p:nvSpPr>
          <p:cNvPr id="85000" name="AutoShape 166"/>
          <p:cNvSpPr>
            <a:spLocks/>
          </p:cNvSpPr>
          <p:nvPr/>
        </p:nvSpPr>
        <p:spPr bwMode="auto">
          <a:xfrm rot="5400000">
            <a:off x="3352800" y="2362200"/>
            <a:ext cx="304800" cy="18288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001" name="AutoShape 167"/>
          <p:cNvSpPr>
            <a:spLocks/>
          </p:cNvSpPr>
          <p:nvPr/>
        </p:nvSpPr>
        <p:spPr bwMode="auto">
          <a:xfrm rot="-5400000">
            <a:off x="4686300" y="3619500"/>
            <a:ext cx="152400" cy="533400"/>
          </a:xfrm>
          <a:prstGeom prst="leftBrace">
            <a:avLst>
              <a:gd name="adj1" fmla="val 29167"/>
              <a:gd name="adj2" fmla="val 50000"/>
            </a:avLst>
          </a:prstGeom>
          <a:noFill/>
          <a:ln w="28575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002" name="AutoShape 168"/>
          <p:cNvSpPr>
            <a:spLocks/>
          </p:cNvSpPr>
          <p:nvPr/>
        </p:nvSpPr>
        <p:spPr bwMode="auto">
          <a:xfrm rot="5400000">
            <a:off x="5372100" y="2781300"/>
            <a:ext cx="304800" cy="990600"/>
          </a:xfrm>
          <a:prstGeom prst="leftBrace">
            <a:avLst>
              <a:gd name="adj1" fmla="val 27083"/>
              <a:gd name="adj2" fmla="val 50000"/>
            </a:avLst>
          </a:prstGeom>
          <a:noFill/>
          <a:ln w="28575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003" name="AutoShape 169"/>
          <p:cNvSpPr>
            <a:spLocks/>
          </p:cNvSpPr>
          <p:nvPr/>
        </p:nvSpPr>
        <p:spPr bwMode="auto">
          <a:xfrm rot="-5400000">
            <a:off x="6896100" y="3086100"/>
            <a:ext cx="228600" cy="1676400"/>
          </a:xfrm>
          <a:prstGeom prst="leftBrace">
            <a:avLst>
              <a:gd name="adj1" fmla="val 61111"/>
              <a:gd name="adj2" fmla="val 50000"/>
            </a:avLst>
          </a:prstGeom>
          <a:noFill/>
          <a:ln w="28575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004" name="AutoShape 170"/>
          <p:cNvSpPr>
            <a:spLocks/>
          </p:cNvSpPr>
          <p:nvPr/>
        </p:nvSpPr>
        <p:spPr bwMode="auto">
          <a:xfrm rot="5400000">
            <a:off x="1295400" y="2667000"/>
            <a:ext cx="304800" cy="1219200"/>
          </a:xfrm>
          <a:prstGeom prst="leftBrace">
            <a:avLst>
              <a:gd name="adj1" fmla="val 33333"/>
              <a:gd name="adj2" fmla="val 50000"/>
            </a:avLst>
          </a:prstGeom>
          <a:noFill/>
          <a:ln w="28575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005" name="AutoShape 171"/>
          <p:cNvSpPr>
            <a:spLocks/>
          </p:cNvSpPr>
          <p:nvPr/>
        </p:nvSpPr>
        <p:spPr bwMode="auto">
          <a:xfrm rot="5400000">
            <a:off x="8001000" y="3124200"/>
            <a:ext cx="152400" cy="457200"/>
          </a:xfrm>
          <a:prstGeom prst="leftBrace">
            <a:avLst>
              <a:gd name="adj1" fmla="val 25000"/>
              <a:gd name="adj2" fmla="val 50000"/>
            </a:avLst>
          </a:prstGeom>
          <a:noFill/>
          <a:ln w="28575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006" name="Text Box 172"/>
          <p:cNvSpPr txBox="1">
            <a:spLocks noChangeArrowheads="1"/>
          </p:cNvSpPr>
          <p:nvPr/>
        </p:nvSpPr>
        <p:spPr bwMode="auto">
          <a:xfrm>
            <a:off x="2743200" y="2133600"/>
            <a:ext cx="152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vi-VN">
                <a:solidFill>
                  <a:srgbClr val="000066"/>
                </a:solidFill>
              </a:rPr>
              <a:t>run-length trắng</a:t>
            </a:r>
          </a:p>
        </p:txBody>
      </p:sp>
      <p:sp>
        <p:nvSpPr>
          <p:cNvPr id="85007" name="Line 173"/>
          <p:cNvSpPr>
            <a:spLocks noChangeShapeType="1"/>
          </p:cNvSpPr>
          <p:nvPr/>
        </p:nvSpPr>
        <p:spPr bwMode="auto">
          <a:xfrm flipH="1">
            <a:off x="1600200" y="2819400"/>
            <a:ext cx="1905000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5008" name="Line 174"/>
          <p:cNvSpPr>
            <a:spLocks noChangeShapeType="1"/>
          </p:cNvSpPr>
          <p:nvPr/>
        </p:nvSpPr>
        <p:spPr bwMode="auto">
          <a:xfrm>
            <a:off x="3505200" y="2819400"/>
            <a:ext cx="15240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5009" name="Line 175"/>
          <p:cNvSpPr>
            <a:spLocks noChangeShapeType="1"/>
          </p:cNvSpPr>
          <p:nvPr/>
        </p:nvSpPr>
        <p:spPr bwMode="auto">
          <a:xfrm>
            <a:off x="3505200" y="2819400"/>
            <a:ext cx="1981200" cy="381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5010" name="Text Box 176"/>
          <p:cNvSpPr txBox="1">
            <a:spLocks noChangeArrowheads="1"/>
          </p:cNvSpPr>
          <p:nvPr/>
        </p:nvSpPr>
        <p:spPr bwMode="auto">
          <a:xfrm>
            <a:off x="4749800" y="1447800"/>
            <a:ext cx="152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vi-VN">
                <a:solidFill>
                  <a:srgbClr val="000066"/>
                </a:solidFill>
              </a:rPr>
              <a:t>run-length đen</a:t>
            </a:r>
          </a:p>
        </p:txBody>
      </p:sp>
      <p:sp>
        <p:nvSpPr>
          <p:cNvPr id="85011" name="Line 177"/>
          <p:cNvSpPr>
            <a:spLocks noChangeShapeType="1"/>
          </p:cNvSpPr>
          <p:nvPr/>
        </p:nvSpPr>
        <p:spPr bwMode="auto">
          <a:xfrm flipH="1">
            <a:off x="4876800" y="2133600"/>
            <a:ext cx="609600" cy="1752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5012" name="Line 178"/>
          <p:cNvSpPr>
            <a:spLocks noChangeShapeType="1"/>
          </p:cNvSpPr>
          <p:nvPr/>
        </p:nvSpPr>
        <p:spPr bwMode="auto">
          <a:xfrm>
            <a:off x="5486400" y="2133600"/>
            <a:ext cx="1219200" cy="1752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7" name="Slide Number Placeholder 1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48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395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42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Ứng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dụng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hóa</a:t>
            </a:r>
            <a:r>
              <a:rPr lang="en-US" sz="3200" dirty="0">
                <a:latin typeface="Arial"/>
                <a:cs typeface="Arial"/>
              </a:rPr>
              <a:t> 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12675" name="Rectangle 3"/>
          <p:cNvSpPr>
            <a:spLocks noGrp="1" noRot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39725" indent="-339725" eaLnBrk="1" hangingPunct="1">
              <a:lnSpc>
                <a:spcPct val="120000"/>
              </a:lnSpc>
              <a:spcBef>
                <a:spcPct val="40000"/>
              </a:spcBef>
            </a:pPr>
            <a:r>
              <a:rPr lang="en-US" sz="2200" dirty="0">
                <a:latin typeface="Arial"/>
                <a:cs typeface="Arial"/>
              </a:rPr>
              <a:t>JPEG = </a:t>
            </a:r>
            <a:r>
              <a:rPr lang="en-US" sz="2200" b="1" dirty="0">
                <a:latin typeface="Arial"/>
                <a:cs typeface="Arial"/>
              </a:rPr>
              <a:t>J</a:t>
            </a:r>
            <a:r>
              <a:rPr lang="en-US" sz="2200" dirty="0">
                <a:latin typeface="Arial"/>
                <a:cs typeface="Arial"/>
              </a:rPr>
              <a:t>oint </a:t>
            </a:r>
            <a:r>
              <a:rPr lang="en-US" sz="2200" b="1" dirty="0">
                <a:latin typeface="Arial"/>
                <a:cs typeface="Arial"/>
              </a:rPr>
              <a:t>P</a:t>
            </a:r>
            <a:r>
              <a:rPr lang="en-US" sz="2200" dirty="0">
                <a:latin typeface="Arial"/>
                <a:cs typeface="Arial"/>
              </a:rPr>
              <a:t>hotographic </a:t>
            </a:r>
            <a:r>
              <a:rPr lang="en-US" sz="2200" b="1" dirty="0">
                <a:latin typeface="Arial"/>
                <a:cs typeface="Arial"/>
              </a:rPr>
              <a:t>E</a:t>
            </a:r>
            <a:r>
              <a:rPr lang="en-US" sz="2200" dirty="0">
                <a:latin typeface="Arial"/>
                <a:cs typeface="Arial"/>
              </a:rPr>
              <a:t>xperts </a:t>
            </a:r>
            <a:r>
              <a:rPr lang="en-US" sz="2200" b="1" dirty="0">
                <a:latin typeface="Arial"/>
                <a:cs typeface="Arial"/>
              </a:rPr>
              <a:t>G</a:t>
            </a:r>
            <a:r>
              <a:rPr lang="en-US" sz="2200" dirty="0">
                <a:latin typeface="Arial"/>
                <a:cs typeface="Arial"/>
              </a:rPr>
              <a:t>roup (1992)</a:t>
            </a:r>
          </a:p>
          <a:p>
            <a:pPr marL="339725" indent="-339725" eaLnBrk="1" hangingPunct="1">
              <a:lnSpc>
                <a:spcPct val="120000"/>
              </a:lnSpc>
              <a:spcBef>
                <a:spcPct val="40000"/>
              </a:spcBef>
            </a:pPr>
            <a:r>
              <a:rPr lang="en-US" sz="2200" dirty="0" err="1">
                <a:latin typeface="Arial"/>
                <a:cs typeface="Arial"/>
              </a:rPr>
              <a:t>Là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phương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pháp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nén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ảnh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quả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err="1">
                <a:latin typeface="Arial"/>
                <a:cs typeface="Arial"/>
              </a:rPr>
              <a:t>hệ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số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nén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vài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chục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lần</a:t>
            </a:r>
            <a:endParaRPr lang="en-US" sz="2200" dirty="0">
              <a:latin typeface="Arial"/>
              <a:cs typeface="Arial"/>
            </a:endParaRPr>
          </a:p>
          <a:p>
            <a:pPr marL="339725" indent="-339725" eaLnBrk="1" hangingPunct="1">
              <a:lnSpc>
                <a:spcPct val="120000"/>
              </a:lnSpc>
              <a:spcBef>
                <a:spcPct val="40000"/>
              </a:spcBef>
            </a:pPr>
            <a:r>
              <a:rPr lang="en-US" sz="2200" dirty="0" err="1">
                <a:latin typeface="Arial"/>
                <a:cs typeface="Arial"/>
              </a:rPr>
              <a:t>Là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phương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pháp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nén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được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dùng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phổ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biến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hiện</a:t>
            </a:r>
            <a:r>
              <a:rPr lang="en-US" sz="2200" dirty="0">
                <a:latin typeface="Arial"/>
                <a:cs typeface="Arial"/>
              </a:rPr>
              <a:t> nay (</a:t>
            </a:r>
            <a:r>
              <a:rPr lang="en-US" sz="2200" dirty="0" err="1">
                <a:latin typeface="Arial"/>
                <a:cs typeface="Arial"/>
              </a:rPr>
              <a:t>máy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ảnh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số</a:t>
            </a:r>
            <a:r>
              <a:rPr lang="en-US" sz="2200" dirty="0">
                <a:latin typeface="Arial"/>
                <a:cs typeface="Arial"/>
              </a:rPr>
              <a:t>, www, </a:t>
            </a:r>
            <a:r>
              <a:rPr lang="en-US" sz="2200" dirty="0" err="1">
                <a:latin typeface="Arial"/>
                <a:cs typeface="Arial"/>
              </a:rPr>
              <a:t>điện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thoại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động</a:t>
            </a:r>
            <a:r>
              <a:rPr lang="en-US" sz="2200" dirty="0">
                <a:latin typeface="Arial"/>
                <a:cs typeface="Arial"/>
              </a:rPr>
              <a:t>…)</a:t>
            </a:r>
          </a:p>
          <a:p>
            <a:pPr marL="339725" indent="-339725" eaLnBrk="1" hangingPunct="1">
              <a:lnSpc>
                <a:spcPct val="120000"/>
              </a:lnSpc>
              <a:spcBef>
                <a:spcPct val="40000"/>
              </a:spcBef>
            </a:pPr>
            <a:r>
              <a:rPr lang="en-US" sz="2200" b="1" dirty="0" err="1">
                <a:latin typeface="Arial"/>
                <a:cs typeface="Arial"/>
              </a:rPr>
              <a:t>Các</a:t>
            </a: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latin typeface="Arial"/>
                <a:cs typeface="Arial"/>
              </a:rPr>
              <a:t>bước</a:t>
            </a: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latin typeface="Arial"/>
                <a:cs typeface="Arial"/>
              </a:rPr>
              <a:t>mã</a:t>
            </a: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latin typeface="Arial"/>
                <a:cs typeface="Arial"/>
              </a:rPr>
              <a:t>hóa</a:t>
            </a: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latin typeface="Arial"/>
                <a:cs typeface="Arial"/>
              </a:rPr>
              <a:t>chính</a:t>
            </a:r>
            <a:r>
              <a:rPr lang="en-US" sz="2200" b="1" dirty="0">
                <a:latin typeface="Arial"/>
                <a:cs typeface="Arial"/>
              </a:rPr>
              <a:t>:</a:t>
            </a:r>
          </a:p>
          <a:p>
            <a:pPr marL="693738" lvl="1" indent="-374650">
              <a:lnSpc>
                <a:spcPct val="120000"/>
              </a:lnSpc>
              <a:spcBef>
                <a:spcPct val="40000"/>
              </a:spcBef>
            </a:pPr>
            <a:r>
              <a:rPr lang="en-US" sz="2200" dirty="0" err="1">
                <a:latin typeface="Arial"/>
                <a:cs typeface="Arial"/>
              </a:rPr>
              <a:t>Chia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nhỏ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bức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ảnh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thành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khối</a:t>
            </a:r>
            <a:r>
              <a:rPr lang="en-US" sz="2200" dirty="0">
                <a:latin typeface="Arial"/>
                <a:cs typeface="Arial"/>
              </a:rPr>
              <a:t> 8x8</a:t>
            </a:r>
          </a:p>
          <a:p>
            <a:pPr marL="693738" lvl="1" indent="-374650">
              <a:lnSpc>
                <a:spcPct val="120000"/>
              </a:lnSpc>
              <a:spcBef>
                <a:spcPct val="40000"/>
              </a:spcBef>
            </a:pPr>
            <a:r>
              <a:rPr lang="en-US" sz="2200" dirty="0" err="1">
                <a:latin typeface="Arial"/>
                <a:cs typeface="Arial"/>
              </a:rPr>
              <a:t>Biến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đổi</a:t>
            </a:r>
            <a:r>
              <a:rPr lang="en-US" sz="2200" dirty="0">
                <a:latin typeface="Arial"/>
                <a:cs typeface="Arial"/>
              </a:rPr>
              <a:t> DCT (Discrete Cosine Transform)</a:t>
            </a:r>
          </a:p>
          <a:p>
            <a:pPr marL="693738" lvl="1" indent="-374650">
              <a:lnSpc>
                <a:spcPct val="120000"/>
              </a:lnSpc>
              <a:spcBef>
                <a:spcPct val="40000"/>
              </a:spcBef>
            </a:pPr>
            <a:r>
              <a:rPr lang="en-US" sz="2200" dirty="0" err="1">
                <a:latin typeface="Arial"/>
                <a:cs typeface="Arial"/>
              </a:rPr>
              <a:t>Lượng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tử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hóa</a:t>
            </a:r>
            <a:endParaRPr lang="en-US" sz="2200" dirty="0">
              <a:latin typeface="Arial"/>
              <a:cs typeface="Arial"/>
            </a:endParaRPr>
          </a:p>
          <a:p>
            <a:pPr marL="693738" lvl="1" indent="-374650">
              <a:lnSpc>
                <a:spcPct val="120000"/>
              </a:lnSpc>
              <a:spcBef>
                <a:spcPct val="40000"/>
              </a:spcBef>
            </a:pPr>
            <a:r>
              <a:rPr lang="en-US" sz="2200" dirty="0" err="1">
                <a:latin typeface="Arial"/>
                <a:cs typeface="Arial"/>
              </a:rPr>
              <a:t>Mã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hóa</a:t>
            </a:r>
            <a:r>
              <a:rPr lang="en-US" sz="2200" dirty="0">
                <a:latin typeface="Arial"/>
                <a:cs typeface="Arial"/>
              </a:rPr>
              <a:t> Huffman)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81000" y="152400"/>
            <a:ext cx="8385175" cy="914400"/>
          </a:xfrm>
        </p:spPr>
        <p:txBody>
          <a:bodyPr>
            <a:no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Mô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hình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hệ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thống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thông</a:t>
            </a:r>
            <a:r>
              <a:rPr lang="en-US" sz="3200" dirty="0">
                <a:latin typeface="Arial"/>
                <a:cs typeface="Arial"/>
              </a:rPr>
              <a:t> tin </a:t>
            </a:r>
            <a:endParaRPr lang="vi-VN" sz="3200" dirty="0">
              <a:latin typeface="Arial"/>
              <a:cs typeface="Arial"/>
            </a:endParaRPr>
          </a:p>
        </p:txBody>
      </p:sp>
      <p:sp>
        <p:nvSpPr>
          <p:cNvPr id="2385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9850" y="1371600"/>
            <a:ext cx="8007350" cy="914400"/>
          </a:xfrm>
        </p:spPr>
        <p:txBody>
          <a:bodyPr>
            <a:normAutofit fontScale="92500" lnSpcReduction="20000"/>
          </a:bodyPr>
          <a:lstStyle/>
          <a:p>
            <a:pPr marL="609600" indent="-609600">
              <a:lnSpc>
                <a:spcPct val="120000"/>
              </a:lnSpc>
              <a:spcBef>
                <a:spcPct val="40000"/>
              </a:spcBef>
            </a:pP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Hệ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thống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thông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cơ</a:t>
            </a:r>
            <a:r>
              <a:rPr lang="en-US" sz="24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66"/>
                </a:solidFill>
                <a:latin typeface="Arial"/>
                <a:cs typeface="Arial"/>
              </a:rPr>
              <a:t>bản</a:t>
            </a:r>
            <a:r>
              <a:rPr lang="en-US" sz="2400" dirty="0">
                <a:solidFill>
                  <a:srgbClr val="000066"/>
                </a:solidFill>
                <a:effectLst/>
                <a:latin typeface="Arial"/>
                <a:cs typeface="Arial"/>
              </a:rPr>
              <a:t>:</a:t>
            </a:r>
          </a:p>
          <a:p>
            <a:pPr marL="609600" indent="-609600">
              <a:lnSpc>
                <a:spcPct val="120000"/>
              </a:lnSpc>
              <a:spcBef>
                <a:spcPct val="40000"/>
              </a:spcBef>
              <a:buFont typeface="Wingdings" charset="0"/>
              <a:buNone/>
            </a:pPr>
            <a:r>
              <a:rPr lang="en-US" sz="2400" dirty="0">
                <a:solidFill>
                  <a:srgbClr val="000066"/>
                </a:solidFill>
                <a:effectLst/>
                <a:latin typeface="Arial"/>
                <a:cs typeface="Arial"/>
              </a:rPr>
              <a:t>    </a:t>
            </a:r>
          </a:p>
        </p:txBody>
      </p:sp>
      <p:grpSp>
        <p:nvGrpSpPr>
          <p:cNvPr id="238596" name="Group 4"/>
          <p:cNvGrpSpPr>
            <a:grpSpLocks/>
          </p:cNvGrpSpPr>
          <p:nvPr/>
        </p:nvGrpSpPr>
        <p:grpSpPr bwMode="auto">
          <a:xfrm>
            <a:off x="1447800" y="2133600"/>
            <a:ext cx="6324600" cy="827087"/>
            <a:chOff x="2880" y="2153"/>
            <a:chExt cx="5904" cy="583"/>
          </a:xfrm>
        </p:grpSpPr>
        <p:sp>
          <p:nvSpPr>
            <p:cNvPr id="238597" name="Text Box 5"/>
            <p:cNvSpPr txBox="1">
              <a:spLocks noChangeArrowheads="1"/>
            </p:cNvSpPr>
            <p:nvPr/>
          </p:nvSpPr>
          <p:spPr bwMode="auto">
            <a:xfrm>
              <a:off x="2880" y="2153"/>
              <a:ext cx="1296" cy="576"/>
            </a:xfrm>
            <a:prstGeom prst="rect">
              <a:avLst/>
            </a:prstGeom>
            <a:solidFill>
              <a:srgbClr val="CCFFCC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vi-VN" sz="2400" b="1">
                  <a:solidFill>
                    <a:srgbClr val="003399"/>
                  </a:solidFill>
                  <a:latin typeface="Times New Roman" charset="0"/>
                  <a:cs typeface="Angsana New" charset="0"/>
                </a:rPr>
                <a:t>Nguồn tin</a:t>
              </a:r>
              <a:endParaRPr lang="vi-VN" sz="2400">
                <a:solidFill>
                  <a:srgbClr val="003399"/>
                </a:solidFill>
                <a:latin typeface="Times New Roman" charset="0"/>
              </a:endParaRPr>
            </a:p>
          </p:txBody>
        </p:sp>
        <p:sp>
          <p:nvSpPr>
            <p:cNvPr id="238598" name="Text Box 6"/>
            <p:cNvSpPr txBox="1">
              <a:spLocks noChangeArrowheads="1"/>
            </p:cNvSpPr>
            <p:nvPr/>
          </p:nvSpPr>
          <p:spPr bwMode="auto">
            <a:xfrm>
              <a:off x="5184" y="2160"/>
              <a:ext cx="1296" cy="576"/>
            </a:xfrm>
            <a:prstGeom prst="rect">
              <a:avLst/>
            </a:prstGeom>
            <a:solidFill>
              <a:srgbClr val="CCFFCC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35000"/>
                </a:spcBef>
              </a:pPr>
              <a:r>
                <a:rPr lang="vi-VN" sz="2400" b="1" dirty="0">
                  <a:solidFill>
                    <a:srgbClr val="003399"/>
                  </a:solidFill>
                  <a:latin typeface="Times New Roman" charset="0"/>
                  <a:cs typeface="Angsana New" charset="0"/>
                </a:rPr>
                <a:t>Kênh tin</a:t>
              </a:r>
              <a:endParaRPr lang="vi-VN" sz="2400" b="1" dirty="0">
                <a:solidFill>
                  <a:srgbClr val="003399"/>
                </a:solidFill>
                <a:latin typeface="Times New Roman" charset="0"/>
              </a:endParaRPr>
            </a:p>
          </p:txBody>
        </p:sp>
        <p:sp>
          <p:nvSpPr>
            <p:cNvPr id="238599" name="Text Box 7"/>
            <p:cNvSpPr txBox="1">
              <a:spLocks noChangeArrowheads="1"/>
            </p:cNvSpPr>
            <p:nvPr/>
          </p:nvSpPr>
          <p:spPr bwMode="auto">
            <a:xfrm>
              <a:off x="7632" y="2153"/>
              <a:ext cx="1152" cy="576"/>
            </a:xfrm>
            <a:prstGeom prst="rect">
              <a:avLst/>
            </a:prstGeom>
            <a:solidFill>
              <a:srgbClr val="CCFFCC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vi-VN" sz="2400" b="1">
                  <a:solidFill>
                    <a:srgbClr val="003399"/>
                  </a:solidFill>
                  <a:latin typeface="Times New Roman" charset="0"/>
                  <a:cs typeface="Angsana New" charset="0"/>
                </a:rPr>
                <a:t>Nhận tin</a:t>
              </a:r>
              <a:endParaRPr lang="vi-VN" sz="2400" b="1">
                <a:solidFill>
                  <a:srgbClr val="003399"/>
                </a:solidFill>
                <a:latin typeface="Times New Roman" charset="0"/>
              </a:endParaRPr>
            </a:p>
          </p:txBody>
        </p:sp>
        <p:sp>
          <p:nvSpPr>
            <p:cNvPr id="238600" name="Line 8"/>
            <p:cNvSpPr>
              <a:spLocks noChangeShapeType="1"/>
            </p:cNvSpPr>
            <p:nvPr/>
          </p:nvSpPr>
          <p:spPr bwMode="auto">
            <a:xfrm>
              <a:off x="4176" y="2441"/>
              <a:ext cx="100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601" name="Line 9"/>
            <p:cNvSpPr>
              <a:spLocks noChangeShapeType="1"/>
            </p:cNvSpPr>
            <p:nvPr/>
          </p:nvSpPr>
          <p:spPr bwMode="auto">
            <a:xfrm>
              <a:off x="6480" y="2441"/>
              <a:ext cx="115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Rectangle 3">
            <a:extLst>
              <a:ext uri="{FF2B5EF4-FFF2-40B4-BE49-F238E27FC236}">
                <a16:creationId xmlns:a16="http://schemas.microsoft.com/office/drawing/2014/main" id="{AF7D7B6B-C2B0-2B4B-98AF-5A44622955E6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73025" y="3352800"/>
            <a:ext cx="8385175" cy="2209798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rgbClr val="2909AF"/>
              </a:buClr>
              <a:buSzPct val="60000"/>
              <a:buFont typeface="Wingdings" pitchFamily="2" charset="2"/>
              <a:buChar char="q"/>
              <a:defRPr kumimoji="0" sz="2000" b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rgbClr val="2909AF"/>
              </a:buClr>
              <a:buSzPct val="100000"/>
              <a:buFont typeface="Wingdings" pitchFamily="2" charset="2"/>
              <a:buChar char="§"/>
              <a:defRPr kumimoji="0" sz="19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rgbClr val="2909AF"/>
              </a:buClr>
              <a:buSzPct val="75000"/>
              <a:buFont typeface="Courier New" pitchFamily="49" charset="0"/>
              <a:buChar char="o"/>
              <a:defRPr kumimoji="0"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75000"/>
              <a:buFont typeface="Times New Roman" pitchFamily="18" charset="0"/>
              <a:buChar char="+"/>
              <a:defRPr kumimoji="0" sz="17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65000"/>
              <a:buFont typeface="Arial" pitchFamily="34" charset="0"/>
              <a:buChar char="•"/>
              <a:defRPr kumimoji="0"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20000"/>
              </a:lnSpc>
              <a:spcBef>
                <a:spcPct val="40000"/>
              </a:spcBef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Nguồn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(message source):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sản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sinh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hay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chứa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thông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(tin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tức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)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cần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truyền</a:t>
            </a: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 marL="609600" indent="-609600">
              <a:lnSpc>
                <a:spcPct val="120000"/>
              </a:lnSpc>
              <a:spcBef>
                <a:spcPct val="40000"/>
              </a:spcBef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Kênh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(channel):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môi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trường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lan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truyền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thông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</a:t>
            </a:r>
          </a:p>
          <a:p>
            <a:pPr marL="609600" indent="-609600">
              <a:lnSpc>
                <a:spcPct val="120000"/>
              </a:lnSpc>
              <a:spcBef>
                <a:spcPct val="40000"/>
              </a:spcBef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Nhận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(message receiver):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khôi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phục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thông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ban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đầu</a:t>
            </a: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 marL="609600" indent="-609600">
              <a:lnSpc>
                <a:spcPct val="120000"/>
              </a:lnSpc>
              <a:spcBef>
                <a:spcPct val="40000"/>
              </a:spcBef>
              <a:buFont typeface="Wingdings" charset="0"/>
              <a:buNone/>
            </a:pP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417810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752600"/>
            <a:ext cx="89154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JPEG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81000" y="152400"/>
            <a:ext cx="8385175" cy="914400"/>
          </a:xfrm>
        </p:spPr>
        <p:txBody>
          <a:bodyPr>
            <a:no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Nguồn</a:t>
            </a:r>
            <a:r>
              <a:rPr lang="en-US" sz="3200" dirty="0">
                <a:latin typeface="Arial"/>
                <a:cs typeface="Arial"/>
              </a:rPr>
              <a:t> tin </a:t>
            </a:r>
            <a:endParaRPr lang="vi-VN" sz="3200" dirty="0">
              <a:latin typeface="Arial"/>
              <a:cs typeface="Arial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AF7D7B6B-C2B0-2B4B-98AF-5A44622955E6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301625" y="1219200"/>
            <a:ext cx="8385175" cy="51816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rgbClr val="2909AF"/>
              </a:buClr>
              <a:buSzPct val="60000"/>
              <a:buFont typeface="Wingdings" pitchFamily="2" charset="2"/>
              <a:buChar char="q"/>
              <a:defRPr kumimoji="0" sz="2000" b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rgbClr val="2909AF"/>
              </a:buClr>
              <a:buSzPct val="100000"/>
              <a:buFont typeface="Wingdings" pitchFamily="2" charset="2"/>
              <a:buChar char="§"/>
              <a:defRPr kumimoji="0" sz="19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rgbClr val="2909AF"/>
              </a:buClr>
              <a:buSzPct val="75000"/>
              <a:buFont typeface="Courier New" pitchFamily="49" charset="0"/>
              <a:buChar char="o"/>
              <a:defRPr kumimoji="0"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75000"/>
              <a:buFont typeface="Times New Roman" pitchFamily="18" charset="0"/>
              <a:buChar char="+"/>
              <a:defRPr kumimoji="0" sz="17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65000"/>
              <a:buFont typeface="Arial" pitchFamily="34" charset="0"/>
              <a:buChar char="•"/>
              <a:defRPr kumimoji="0"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Nguồn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nguyên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thuỷ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: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Là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nguồn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liên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tục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,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chưa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qua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biến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đổi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nhân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tạo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. 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Ví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dụ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: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tiếng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nói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,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hình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ảnh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,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thông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khí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tượng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,…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Biểu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diễn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bằng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hàm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số</a:t>
            </a: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Hệ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thống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thông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số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: 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      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nguồn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liên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tục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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nguồn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rời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rạc</a:t>
            </a:r>
            <a:endParaRPr lang="en-US" sz="2200" dirty="0">
              <a:solidFill>
                <a:srgbClr val="000066"/>
              </a:solidFill>
              <a:latin typeface="Arial"/>
              <a:cs typeface="Arial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       (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lấy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mẫu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,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lượng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tử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hoá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và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mã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hoá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solidFill>
                  <a:srgbClr val="FF0000"/>
                </a:solidFill>
                <a:latin typeface="Arial"/>
                <a:cs typeface="Arial"/>
              </a:rPr>
              <a:t>Nguồn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FF0000"/>
                </a:solidFill>
                <a:latin typeface="Arial"/>
                <a:cs typeface="Arial"/>
              </a:rPr>
              <a:t>rời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Arial"/>
                <a:cs typeface="Arial"/>
              </a:rPr>
              <a:t>rạc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biểu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diễn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bằng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một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phân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bố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xác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suất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,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chỉ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ra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xác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suất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xuất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hiện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ký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tự</a:t>
            </a: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 marL="609600" indent="-609600">
              <a:lnSpc>
                <a:spcPct val="150000"/>
              </a:lnSpc>
              <a:spcBef>
                <a:spcPts val="600"/>
              </a:spcBef>
              <a:buFont typeface="Wingdings" charset="0"/>
              <a:buNone/>
            </a:pP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398716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81000" y="152400"/>
            <a:ext cx="8385175" cy="914400"/>
          </a:xfrm>
        </p:spPr>
        <p:txBody>
          <a:bodyPr>
            <a:no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Kênh</a:t>
            </a:r>
            <a:r>
              <a:rPr lang="en-US" sz="3200" dirty="0">
                <a:latin typeface="Arial"/>
                <a:cs typeface="Arial"/>
              </a:rPr>
              <a:t> tin </a:t>
            </a:r>
            <a:endParaRPr lang="vi-VN" sz="3200" dirty="0">
              <a:latin typeface="Arial"/>
              <a:cs typeface="Arial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AF7D7B6B-C2B0-2B4B-98AF-5A44622955E6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377825" y="1371600"/>
            <a:ext cx="8385175" cy="48006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rgbClr val="2909AF"/>
              </a:buClr>
              <a:buSzPct val="60000"/>
              <a:buFont typeface="Wingdings" pitchFamily="2" charset="2"/>
              <a:buChar char="q"/>
              <a:defRPr kumimoji="0" sz="2000" b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rgbClr val="2909AF"/>
              </a:buClr>
              <a:buSzPct val="100000"/>
              <a:buFont typeface="Wingdings" pitchFamily="2" charset="2"/>
              <a:buChar char="§"/>
              <a:defRPr kumimoji="0" sz="19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rgbClr val="2909AF"/>
              </a:buClr>
              <a:buSzPct val="75000"/>
              <a:buFont typeface="Courier New" pitchFamily="49" charset="0"/>
              <a:buChar char="o"/>
              <a:defRPr kumimoji="0"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75000"/>
              <a:buFont typeface="Times New Roman" pitchFamily="18" charset="0"/>
              <a:buChar char="+"/>
              <a:defRPr kumimoji="0" sz="17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65000"/>
              <a:buFont typeface="Arial" pitchFamily="34" charset="0"/>
              <a:buChar char="•"/>
              <a:defRPr kumimoji="0"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Môi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trường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để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hình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thành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tín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hiệu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mang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lan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truyền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tín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hiệu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mang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Tín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hiệu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truyền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trong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môi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trường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kênh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luôn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chịu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tác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động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của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nhiễu</a:t>
            </a: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Phân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loại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kênh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tin: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Kênh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tồn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tại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nhiễu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cộng</a:t>
            </a: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Kênh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tồn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tại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nhiễu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nhân</a:t>
            </a: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Kênh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tồn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tại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cả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nhiễu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cộng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nhiễu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nhân</a:t>
            </a: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1635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81000" y="152400"/>
            <a:ext cx="8385175" cy="914400"/>
          </a:xfrm>
        </p:spPr>
        <p:txBody>
          <a:bodyPr>
            <a:no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Nhận</a:t>
            </a:r>
            <a:r>
              <a:rPr lang="en-US" sz="3200" dirty="0">
                <a:latin typeface="Arial"/>
                <a:cs typeface="Arial"/>
              </a:rPr>
              <a:t> tin </a:t>
            </a:r>
            <a:endParaRPr lang="vi-VN" sz="3200" dirty="0">
              <a:latin typeface="Arial"/>
              <a:cs typeface="Arial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AF7D7B6B-C2B0-2B4B-98AF-5A44622955E6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25425" y="1371600"/>
            <a:ext cx="8385175" cy="3886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rgbClr val="2909AF"/>
              </a:buClr>
              <a:buSzPct val="60000"/>
              <a:buFont typeface="Wingdings" pitchFamily="2" charset="2"/>
              <a:buChar char="q"/>
              <a:defRPr kumimoji="0" sz="2000" b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rgbClr val="2909AF"/>
              </a:buClr>
              <a:buSzPct val="100000"/>
              <a:buFont typeface="Wingdings" pitchFamily="2" charset="2"/>
              <a:buChar char="§"/>
              <a:defRPr kumimoji="0" sz="19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rgbClr val="2909AF"/>
              </a:buClr>
              <a:buSzPct val="75000"/>
              <a:buFont typeface="Courier New" pitchFamily="49" charset="0"/>
              <a:buChar char="o"/>
              <a:defRPr kumimoji="0"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75000"/>
              <a:buFont typeface="Times New Roman" pitchFamily="18" charset="0"/>
              <a:buChar char="+"/>
              <a:defRPr kumimoji="0" sz="17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65000"/>
              <a:buFont typeface="Arial" pitchFamily="34" charset="0"/>
              <a:buChar char="•"/>
              <a:defRPr kumimoji="0"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Là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bộ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phận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cuối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cùng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của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hệ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thống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thông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Phân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loại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: 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Nhận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xử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lý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thủ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công</a:t>
            </a: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Nhận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là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thiết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bị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xử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lý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tự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động</a:t>
            </a: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Nhiệm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vụ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: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xác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định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tín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hiệu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đưa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vào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kênh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từ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tín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hiệu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nhận</a:t>
            </a: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66"/>
                </a:solidFill>
                <a:latin typeface="Arial"/>
                <a:cs typeface="Arial"/>
              </a:rPr>
              <a:t>được</a:t>
            </a:r>
            <a:endParaRPr lang="en-US" sz="2200" dirty="0">
              <a:solidFill>
                <a:srgbClr val="000066"/>
              </a:solidFill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2996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81000" y="152400"/>
            <a:ext cx="8385175" cy="914400"/>
          </a:xfrm>
        </p:spPr>
        <p:txBody>
          <a:bodyPr>
            <a:no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Các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đại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lượng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đo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thông</a:t>
            </a:r>
            <a:r>
              <a:rPr lang="en-US" sz="3200" dirty="0">
                <a:latin typeface="Arial"/>
                <a:cs typeface="Arial"/>
              </a:rPr>
              <a:t> tin </a:t>
            </a:r>
            <a:endParaRPr lang="vi-VN" sz="3200" dirty="0">
              <a:latin typeface="Arial"/>
              <a:cs typeface="Arial"/>
            </a:endParaRPr>
          </a:p>
        </p:txBody>
      </p:sp>
      <p:sp>
        <p:nvSpPr>
          <p:cNvPr id="10" name="Rectangle 3"/>
          <p:cNvSpPr txBox="1">
            <a:spLocks noRot="1" noChangeArrowheads="1"/>
          </p:cNvSpPr>
          <p:nvPr/>
        </p:nvSpPr>
        <p:spPr>
          <a:xfrm>
            <a:off x="304800" y="1371600"/>
            <a:ext cx="8534400" cy="426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rgbClr val="2909AF"/>
              </a:buClr>
              <a:buSzPct val="60000"/>
              <a:buFont typeface="Wingdings" pitchFamily="2" charset="2"/>
              <a:buChar char="q"/>
              <a:defRPr kumimoji="0" sz="2000" b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rgbClr val="2909AF"/>
              </a:buClr>
              <a:buSzPct val="100000"/>
              <a:buFont typeface="Wingdings" pitchFamily="2" charset="2"/>
              <a:buChar char="§"/>
              <a:defRPr kumimoji="0" sz="19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rgbClr val="2909AF"/>
              </a:buClr>
              <a:buSzPct val="75000"/>
              <a:buFont typeface="Courier New" pitchFamily="49" charset="0"/>
              <a:buChar char="o"/>
              <a:defRPr kumimoji="0"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75000"/>
              <a:buFont typeface="Times New Roman" pitchFamily="18" charset="0"/>
              <a:buChar char="+"/>
              <a:defRPr kumimoji="0" sz="17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65000"/>
              <a:buFont typeface="Arial" pitchFamily="34" charset="0"/>
              <a:buChar char="•"/>
              <a:defRPr kumimoji="0"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50000"/>
              </a:lnSpc>
              <a:spcBef>
                <a:spcPts val="456"/>
              </a:spcBef>
            </a:pP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Lượng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riêng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chứa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trong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một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ký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tự</a:t>
            </a:r>
            <a:endParaRPr lang="en-US" sz="22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609600" indent="-609600">
              <a:lnSpc>
                <a:spcPct val="150000"/>
              </a:lnSpc>
              <a:spcBef>
                <a:spcPts val="456"/>
              </a:spcBef>
            </a:pP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Lượng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trung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bình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của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nguồn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tin</a:t>
            </a:r>
          </a:p>
          <a:p>
            <a:pPr marL="609600" indent="-609600">
              <a:lnSpc>
                <a:spcPct val="150000"/>
              </a:lnSpc>
              <a:spcBef>
                <a:spcPts val="456"/>
              </a:spcBef>
            </a:pP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Độ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dư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của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nguồn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tin</a:t>
            </a:r>
          </a:p>
          <a:p>
            <a:pPr marL="609600" indent="-609600">
              <a:lnSpc>
                <a:spcPct val="150000"/>
              </a:lnSpc>
              <a:spcBef>
                <a:spcPts val="456"/>
              </a:spcBef>
            </a:pP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Tốc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độ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lập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tin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của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nguồn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tin</a:t>
            </a:r>
          </a:p>
          <a:p>
            <a:pPr marL="609600" indent="-609600">
              <a:lnSpc>
                <a:spcPct val="150000"/>
              </a:lnSpc>
              <a:spcBef>
                <a:spcPts val="456"/>
              </a:spcBef>
            </a:pP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Dung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lượng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kênh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Arial"/>
                <a:cs typeface="Arial"/>
              </a:rPr>
              <a:t>thông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tin</a:t>
            </a:r>
          </a:p>
        </p:txBody>
      </p:sp>
    </p:spTree>
    <p:extLst>
      <p:ext uri="{BB962C8B-B14F-4D97-AF65-F5344CB8AC3E}">
        <p14:creationId xmlns:p14="http://schemas.microsoft.com/office/powerpoint/2010/main" val="255009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11384</TotalTime>
  <Words>3207</Words>
  <Application>Microsoft Macintosh PowerPoint</Application>
  <PresentationFormat>On-screen Show (4:3)</PresentationFormat>
  <Paragraphs>648</Paragraphs>
  <Slides>50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Arial</vt:lpstr>
      <vt:lpstr>Calibri</vt:lpstr>
      <vt:lpstr>Cambria Math</vt:lpstr>
      <vt:lpstr>Courier New</vt:lpstr>
      <vt:lpstr>Tahoma</vt:lpstr>
      <vt:lpstr>Times New Roman</vt:lpstr>
      <vt:lpstr>Tw Cen MT</vt:lpstr>
      <vt:lpstr>VNtimes new roman</vt:lpstr>
      <vt:lpstr>Wingdings</vt:lpstr>
      <vt:lpstr>Median</vt:lpstr>
      <vt:lpstr>Equation</vt:lpstr>
      <vt:lpstr>Chương 3:  KỸ thuật MÃ HÓA NGUỒN</vt:lpstr>
      <vt:lpstr>Hệ thống thông tin số điển hình</vt:lpstr>
      <vt:lpstr>Nội dung</vt:lpstr>
      <vt:lpstr>Nội dung</vt:lpstr>
      <vt:lpstr>Mô hình hệ thống thông tin </vt:lpstr>
      <vt:lpstr>Nguồn tin </vt:lpstr>
      <vt:lpstr>Kênh tin </vt:lpstr>
      <vt:lpstr>Nhận tin </vt:lpstr>
      <vt:lpstr>Các đại lượng đo thông tin </vt:lpstr>
      <vt:lpstr>Khái niệm lượng tin</vt:lpstr>
      <vt:lpstr>Trong hệ thống thông tin…</vt:lpstr>
      <vt:lpstr>Tính toán lượng tin</vt:lpstr>
      <vt:lpstr>Entropy</vt:lpstr>
      <vt:lpstr>Độ dư của nguồn tin</vt:lpstr>
      <vt:lpstr>Ví dụ tính entropy và độ dư</vt:lpstr>
      <vt:lpstr>PowerPoint Presentation</vt:lpstr>
      <vt:lpstr>Tốc độ lập tin</vt:lpstr>
      <vt:lpstr>Dung lượng kênh</vt:lpstr>
      <vt:lpstr>Nội dung</vt:lpstr>
      <vt:lpstr>Truyền tin trong kênh không nhiễu</vt:lpstr>
      <vt:lpstr>Mã hóa nguồn thống kê</vt:lpstr>
      <vt:lpstr>Ví dụ mã hóa nguồn thống kê</vt:lpstr>
      <vt:lpstr>Mã hóa nguồn thống kê tối ưu</vt:lpstr>
      <vt:lpstr>Giải mã đối với mã thống kê tối ưu</vt:lpstr>
      <vt:lpstr>Hiệu suất mã hóa nguồn</vt:lpstr>
      <vt:lpstr>Ví dụ tính hiệu suất mã hóa nguồn</vt:lpstr>
      <vt:lpstr>Bài tập</vt:lpstr>
      <vt:lpstr>Nội dung</vt:lpstr>
      <vt:lpstr>Giới thiệu mã Huffman</vt:lpstr>
      <vt:lpstr>Biểu diễn mã bằng cây mã</vt:lpstr>
      <vt:lpstr>PowerPoint Presentation</vt:lpstr>
      <vt:lpstr>PowerPoint Presentation</vt:lpstr>
      <vt:lpstr>Phân loại mã Huffman</vt:lpstr>
      <vt:lpstr> Mã Huffman tĩnh      Mã Huffman động</vt:lpstr>
      <vt:lpstr>Thuật toán mã hóa Huffman</vt:lpstr>
      <vt:lpstr>Mã hóa Huffman tĩnh</vt:lpstr>
      <vt:lpstr>Ví dụ mã hóa Huffman tĩnh</vt:lpstr>
      <vt:lpstr>Ví dụ mã hóa Huffman tĩnh (tt)</vt:lpstr>
      <vt:lpstr>PowerPoint Presentation</vt:lpstr>
      <vt:lpstr>Ví dụ mã hóa Huffman tĩnh (tt)</vt:lpstr>
      <vt:lpstr>Ví dụ mã hóa Huffman tĩnh (tt)</vt:lpstr>
      <vt:lpstr>Ví dụ mã hóa Huffman tĩnh (tt)</vt:lpstr>
      <vt:lpstr>Bài tập</vt:lpstr>
      <vt:lpstr>Nội dung</vt:lpstr>
      <vt:lpstr>Ứng dụng mã hóa fax</vt:lpstr>
      <vt:lpstr>Ứng dụng mã hóa fax (tt)</vt:lpstr>
      <vt:lpstr>Bảng mã fax</vt:lpstr>
      <vt:lpstr>Ví dụ mã hóa fax</vt:lpstr>
      <vt:lpstr>Ứng dụng mã hóa JPEG</vt:lpstr>
      <vt:lpstr>JPEG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Chương 3  Phân tích tẦn sỐ  cho tín hiỆu và hỆ thỐng</dc:title>
  <dc:creator>sony</dc:creator>
  <cp:lastModifiedBy>Microsoft Office User</cp:lastModifiedBy>
  <cp:revision>508</cp:revision>
  <dcterms:created xsi:type="dcterms:W3CDTF">2011-06-12T11:37:37Z</dcterms:created>
  <dcterms:modified xsi:type="dcterms:W3CDTF">2021-10-22T08:42:50Z</dcterms:modified>
</cp:coreProperties>
</file>